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69" r:id="rId4"/>
    <p:sldId id="270" r:id="rId5"/>
    <p:sldId id="276" r:id="rId6"/>
    <p:sldId id="275" r:id="rId7"/>
    <p:sldId id="271" r:id="rId8"/>
    <p:sldId id="257" r:id="rId9"/>
    <p:sldId id="260" r:id="rId10"/>
    <p:sldId id="263" r:id="rId11"/>
    <p:sldId id="264" r:id="rId12"/>
    <p:sldId id="261" r:id="rId13"/>
    <p:sldId id="272" r:id="rId14"/>
    <p:sldId id="262" r:id="rId15"/>
    <p:sldId id="265" r:id="rId16"/>
    <p:sldId id="274" r:id="rId17"/>
    <p:sldId id="267" r:id="rId18"/>
    <p:sldId id="268" r:id="rId19"/>
    <p:sldId id="266" r:id="rId20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936" y="5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A71681E-B7B4-4151-A0AF-3919112489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2686265D-3FD4-42E9-8E0E-7D163C1122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A396DA0-6AFC-4323-B203-01D24E0F7A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49608-1BF7-4D38-AA54-EFD9F4ECF779}" type="datetimeFigureOut">
              <a:rPr kumimoji="1" lang="ja-JP" altLang="en-US" smtClean="0"/>
              <a:t>2021/12/7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0BFF335-5809-4E67-98B5-5835E045CA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EC5B653-A067-4B79-BE6F-4D5FE5C3A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341379-8CB1-456E-9EA3-55B8ECE4A52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96068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DB2B8D6-5253-44F5-8DC9-C2181BC58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8F166038-863E-4110-B851-D624D7B9E5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7AF2781-C9CF-42A0-A7BC-8732DCB8E1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49608-1BF7-4D38-AA54-EFD9F4ECF779}" type="datetimeFigureOut">
              <a:rPr kumimoji="1" lang="ja-JP" altLang="en-US" smtClean="0"/>
              <a:t>2021/12/7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C822897-C517-4BFF-9132-CB7CDFD5D1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FDFDB2D-CDDE-4321-AB44-D7BB3F1C9F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341379-8CB1-456E-9EA3-55B8ECE4A52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65556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1C65A0BC-49A1-423E-BAE3-4A3D6C3E441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B4426383-90BF-47E6-BB84-E6503D1795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FE4B189-EF7D-465F-A2CC-6F31B3DC68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49608-1BF7-4D38-AA54-EFD9F4ECF779}" type="datetimeFigureOut">
              <a:rPr kumimoji="1" lang="ja-JP" altLang="en-US" smtClean="0"/>
              <a:t>2021/12/7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798BAC6-7B3E-40D4-96D6-544109F0C8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CB55961-485F-4AD8-B61C-CBDBF3715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341379-8CB1-456E-9EA3-55B8ECE4A52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309561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5515CC6-C425-4BEB-9179-4128CFAE5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38F92D5-E409-4BBD-A105-41CADB2DEA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990A070-8C7F-4772-9203-F8F9136DA9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49608-1BF7-4D38-AA54-EFD9F4ECF779}" type="datetimeFigureOut">
              <a:rPr kumimoji="1" lang="ja-JP" altLang="en-US" smtClean="0"/>
              <a:t>2021/12/7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2B93904-3341-48EA-959F-C07512B682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EAECE70-8750-4E9B-A535-EFA8E1427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341379-8CB1-456E-9EA3-55B8ECE4A52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534151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99D5628-789F-4CD9-9380-63450CBA9E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3BE55598-D823-4827-BFDF-D57953F751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762FD20-BB35-4B8B-8A33-738A0370FE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49608-1BF7-4D38-AA54-EFD9F4ECF779}" type="datetimeFigureOut">
              <a:rPr kumimoji="1" lang="ja-JP" altLang="en-US" smtClean="0"/>
              <a:t>2021/12/7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C5396AD-4945-4349-ACD2-E42F82437F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6202FE5-F080-404B-83D3-A6F6C0D72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341379-8CB1-456E-9EA3-55B8ECE4A52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06174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C250A9B-DAFF-4783-B65B-ADD00F1C0C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0CB6C37-C15B-4B15-98F3-319D0A7CD2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40E41B03-16D4-4C0C-AD69-15CC673F76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0601DD99-A1C9-4896-8505-FCCDC031FF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49608-1BF7-4D38-AA54-EFD9F4ECF779}" type="datetimeFigureOut">
              <a:rPr kumimoji="1" lang="ja-JP" altLang="en-US" smtClean="0"/>
              <a:t>2021/12/7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2A3186D6-DC4B-4B3E-BE0C-4C717D53D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6961409B-3A72-49E4-9263-E1596C22E1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341379-8CB1-456E-9EA3-55B8ECE4A52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052972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E514EF5-6247-435B-A1C3-890408358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1E70D992-3070-47D2-BD2F-AB768BA331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AB25D7B1-7C6C-4C72-B7F9-AAF5E8B05C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450C9F15-5462-484A-A641-AD52A3A391D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6777C56B-FC3B-45D4-A6AF-D43E2875840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1FD8B2B3-4B20-4DE9-9A58-DDE52EC8EB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49608-1BF7-4D38-AA54-EFD9F4ECF779}" type="datetimeFigureOut">
              <a:rPr kumimoji="1" lang="ja-JP" altLang="en-US" smtClean="0"/>
              <a:t>2021/12/7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0679CFAA-C3D8-40DE-82CB-37D1CACD09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80765D25-FE95-483A-9C22-C5DCA7ECE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341379-8CB1-456E-9EA3-55B8ECE4A52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677367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D32046D-77C4-4291-A599-050325376F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8EAE2C49-7C85-424C-9470-5B1948F44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49608-1BF7-4D38-AA54-EFD9F4ECF779}" type="datetimeFigureOut">
              <a:rPr kumimoji="1" lang="ja-JP" altLang="en-US" smtClean="0"/>
              <a:t>2021/12/7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755982B9-DA9E-4579-8C37-81846798E6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19C10AF7-2870-48F6-BEDD-ECCAE75C3E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341379-8CB1-456E-9EA3-55B8ECE4A52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346930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085D83C4-F319-4C9B-A6BF-3BD1B016DB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49608-1BF7-4D38-AA54-EFD9F4ECF779}" type="datetimeFigureOut">
              <a:rPr kumimoji="1" lang="ja-JP" altLang="en-US" smtClean="0"/>
              <a:t>2021/12/7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9C213913-1CBD-4087-8005-7B09A91986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F8EA0E2-0F08-4DA8-8643-DBA2CFD58D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341379-8CB1-456E-9EA3-55B8ECE4A52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570241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CA1F0D5-C4C2-4631-8F1B-580EFC7D97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073DCF9-B67D-41AB-926A-9CCE666B50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E1DBA51E-F211-4087-9389-075CF8BCD7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19BCCB35-E31E-4FF2-B789-F257DF0CDB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49608-1BF7-4D38-AA54-EFD9F4ECF779}" type="datetimeFigureOut">
              <a:rPr kumimoji="1" lang="ja-JP" altLang="en-US" smtClean="0"/>
              <a:t>2021/12/7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FCE92417-B894-4EA0-9527-B78F33AC85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14275440-E174-4964-B0FE-88D0931FD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341379-8CB1-456E-9EA3-55B8ECE4A52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231154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5710F8B-4B30-4ACD-AB00-9F7436AF4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2CE7206E-9AF4-4C3D-B3D5-2012E0A74CD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740DD576-C472-433A-9259-0AA443F8A9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776E43C1-B852-47C1-8AF5-8432DA5DE2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49608-1BF7-4D38-AA54-EFD9F4ECF779}" type="datetimeFigureOut">
              <a:rPr kumimoji="1" lang="ja-JP" altLang="en-US" smtClean="0"/>
              <a:t>2021/12/7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57581F92-98C6-4E11-8795-42975F721D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F11B7FDF-5847-4F6E-B5C1-8B50545A81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341379-8CB1-456E-9EA3-55B8ECE4A52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939505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5F1F47E9-2E2B-41D0-8319-EED9A7750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93AED4D-CBAD-4CF4-A6AE-3F3DF22B55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DB4C711-F264-4C73-965A-DA49703DB2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249608-1BF7-4D38-AA54-EFD9F4ECF779}" type="datetimeFigureOut">
              <a:rPr kumimoji="1" lang="ja-JP" altLang="en-US" smtClean="0"/>
              <a:t>2021/12/7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CACE332-7A8C-4E6D-A59F-06B78D6E26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5254440-72F8-460C-95B0-724BCA9BCC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341379-8CB1-456E-9EA3-55B8ECE4A52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026262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youtu.be/mDXvFKIcrak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7CEB6BB-F924-475D-8E06-BD8BAAA1AF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1791" y="1269102"/>
            <a:ext cx="9628414" cy="1655761"/>
          </a:xfrm>
        </p:spPr>
        <p:txBody>
          <a:bodyPr>
            <a:noAutofit/>
          </a:bodyPr>
          <a:lstStyle/>
          <a:p>
            <a:r>
              <a:rPr kumimoji="1" lang="en-US" altLang="ja-JP" sz="9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</a:t>
            </a:r>
            <a:r>
              <a:rPr lang="ja-JP" altLang="en-US" sz="9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kumimoji="1" lang="en-US" altLang="ja-JP" sz="9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 R T F O L I O</a:t>
            </a:r>
            <a:endParaRPr kumimoji="1" lang="ja-JP" altLang="en-US" sz="9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064C3D15-C022-4BD2-834A-27D0B9AD2F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08145" y="3242327"/>
            <a:ext cx="4963887" cy="953632"/>
          </a:xfrm>
        </p:spPr>
        <p:txBody>
          <a:bodyPr/>
          <a:lstStyle/>
          <a:p>
            <a:r>
              <a:rPr kumimoji="1" lang="en-US" altLang="ja-JP" sz="2000" dirty="0"/>
              <a:t>ASO</a:t>
            </a:r>
            <a:r>
              <a:rPr kumimoji="1" lang="ja-JP" altLang="en-US" sz="2000" dirty="0"/>
              <a:t>ポップカルチャー専門学校</a:t>
            </a:r>
            <a:endParaRPr kumimoji="1" lang="en-US" altLang="ja-JP" sz="2000" dirty="0"/>
          </a:p>
          <a:p>
            <a:r>
              <a:rPr lang="ja-JP" altLang="en-US" sz="2000" dirty="0"/>
              <a:t>ゲーム・</a:t>
            </a:r>
            <a:r>
              <a:rPr lang="en-US" altLang="ja-JP" sz="2000" dirty="0"/>
              <a:t>CG</a:t>
            </a:r>
            <a:r>
              <a:rPr lang="ja-JP" altLang="en-US" sz="2000" dirty="0"/>
              <a:t>・アニメ専攻科　ゲーム専攻</a:t>
            </a:r>
            <a:endParaRPr lang="en-US" altLang="ja-JP" sz="2000" dirty="0"/>
          </a:p>
          <a:p>
            <a:endParaRPr kumimoji="1" lang="ja-JP" altLang="en-US" dirty="0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15065325-A33D-487A-B7F5-4E09BED50FB5}"/>
              </a:ext>
            </a:extLst>
          </p:cNvPr>
          <p:cNvSpPr/>
          <p:nvPr/>
        </p:nvSpPr>
        <p:spPr>
          <a:xfrm>
            <a:off x="-166978" y="-473103"/>
            <a:ext cx="12714135" cy="9462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71B99CB9-A9D6-4963-A7A4-23970D43A979}"/>
              </a:ext>
            </a:extLst>
          </p:cNvPr>
          <p:cNvSpPr/>
          <p:nvPr/>
        </p:nvSpPr>
        <p:spPr>
          <a:xfrm>
            <a:off x="-166977" y="6384897"/>
            <a:ext cx="12714135" cy="9462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E392175F-0053-4132-AB12-F2D0FB6E088B}"/>
              </a:ext>
            </a:extLst>
          </p:cNvPr>
          <p:cNvSpPr/>
          <p:nvPr/>
        </p:nvSpPr>
        <p:spPr>
          <a:xfrm>
            <a:off x="-292354" y="734786"/>
            <a:ext cx="12964886" cy="5404077"/>
          </a:xfrm>
          <a:prstGeom prst="rect">
            <a:avLst/>
          </a:prstGeom>
          <a:noFill/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CEBBAC52-4C99-4AE2-BF8A-011873327242}"/>
              </a:ext>
            </a:extLst>
          </p:cNvPr>
          <p:cNvSpPr txBox="1"/>
          <p:nvPr/>
        </p:nvSpPr>
        <p:spPr>
          <a:xfrm>
            <a:off x="4929285" y="3990203"/>
            <a:ext cx="23334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b="1" dirty="0"/>
              <a:t>プログラマー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6F9D76BE-FA68-48CC-BBFE-57D471FBC02C}"/>
              </a:ext>
            </a:extLst>
          </p:cNvPr>
          <p:cNvSpPr txBox="1"/>
          <p:nvPr/>
        </p:nvSpPr>
        <p:spPr>
          <a:xfrm>
            <a:off x="3541453" y="4513423"/>
            <a:ext cx="510909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9600" b="1" dirty="0"/>
              <a:t>秋山　裕</a:t>
            </a:r>
          </a:p>
        </p:txBody>
      </p:sp>
    </p:spTree>
    <p:extLst>
      <p:ext uri="{BB962C8B-B14F-4D97-AF65-F5344CB8AC3E}">
        <p14:creationId xmlns:p14="http://schemas.microsoft.com/office/powerpoint/2010/main" val="6908471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B42B2283-B064-460F-834A-E3C657FF293F}"/>
              </a:ext>
            </a:extLst>
          </p:cNvPr>
          <p:cNvSpPr/>
          <p:nvPr/>
        </p:nvSpPr>
        <p:spPr>
          <a:xfrm>
            <a:off x="7011247" y="3657600"/>
            <a:ext cx="4506623" cy="2637064"/>
          </a:xfrm>
          <a:prstGeom prst="rect">
            <a:avLst/>
          </a:prstGeom>
          <a:solidFill>
            <a:schemeClr val="accent1">
              <a:alpha val="50000"/>
            </a:schemeClr>
          </a:solidFill>
          <a:ln w="28575"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96EF8B58-51DB-4127-9C12-8C4D5BACD6DC}"/>
              </a:ext>
            </a:extLst>
          </p:cNvPr>
          <p:cNvSpPr/>
          <p:nvPr/>
        </p:nvSpPr>
        <p:spPr>
          <a:xfrm>
            <a:off x="528805" y="3657600"/>
            <a:ext cx="4506623" cy="2637064"/>
          </a:xfrm>
          <a:prstGeom prst="rect">
            <a:avLst/>
          </a:prstGeom>
          <a:solidFill>
            <a:schemeClr val="accent1">
              <a:alpha val="50000"/>
            </a:schemeClr>
          </a:solidFill>
          <a:ln w="28575"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778BFF57-ECEC-4F1A-B951-39EB72493D13}"/>
              </a:ext>
            </a:extLst>
          </p:cNvPr>
          <p:cNvSpPr/>
          <p:nvPr/>
        </p:nvSpPr>
        <p:spPr>
          <a:xfrm>
            <a:off x="-241191" y="-229357"/>
            <a:ext cx="12674379" cy="9859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5D60C446-4697-469F-A4CD-6FA48871DC8C}"/>
              </a:ext>
            </a:extLst>
          </p:cNvPr>
          <p:cNvSpPr/>
          <p:nvPr/>
        </p:nvSpPr>
        <p:spPr>
          <a:xfrm>
            <a:off x="-241191" y="6583943"/>
            <a:ext cx="12674379" cy="9859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3105777F-F999-4C90-A76A-04E566E3399E}"/>
              </a:ext>
            </a:extLst>
          </p:cNvPr>
          <p:cNvSpPr/>
          <p:nvPr/>
        </p:nvSpPr>
        <p:spPr>
          <a:xfrm>
            <a:off x="-386446" y="858105"/>
            <a:ext cx="12964886" cy="5611538"/>
          </a:xfrm>
          <a:prstGeom prst="rect">
            <a:avLst/>
          </a:prstGeom>
          <a:noFill/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A8C467EA-A1D6-4A1C-86D1-E6EDA08F37C0}"/>
              </a:ext>
            </a:extLst>
          </p:cNvPr>
          <p:cNvSpPr/>
          <p:nvPr/>
        </p:nvSpPr>
        <p:spPr>
          <a:xfrm>
            <a:off x="7011249" y="1037527"/>
            <a:ext cx="4506686" cy="23914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ja-JP" alt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画像</a:t>
            </a:r>
          </a:p>
        </p:txBody>
      </p:sp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BBB5F980-CDFE-48F4-8166-DE5C87CCBA05}"/>
              </a:ext>
            </a:extLst>
          </p:cNvPr>
          <p:cNvCxnSpPr>
            <a:cxnSpLocks/>
            <a:stCxn id="7" idx="0"/>
          </p:cNvCxnSpPr>
          <p:nvPr/>
        </p:nvCxnSpPr>
        <p:spPr>
          <a:xfrm>
            <a:off x="6095997" y="858105"/>
            <a:ext cx="0" cy="56488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B5813BE4-633A-4543-B6DF-A36FC79572E1}"/>
              </a:ext>
            </a:extLst>
          </p:cNvPr>
          <p:cNvSpPr/>
          <p:nvPr/>
        </p:nvSpPr>
        <p:spPr>
          <a:xfrm>
            <a:off x="528805" y="1037526"/>
            <a:ext cx="4506686" cy="23914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ja-JP" alt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画像</a:t>
            </a:r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BF62372B-B639-4B40-AF4A-CEA1B62DD4DF}"/>
              </a:ext>
            </a:extLst>
          </p:cNvPr>
          <p:cNvSpPr/>
          <p:nvPr/>
        </p:nvSpPr>
        <p:spPr>
          <a:xfrm>
            <a:off x="4964918" y="-65225"/>
            <a:ext cx="2262158" cy="92333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54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１年次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8FC95620-7DAF-4644-AE07-3AB149A767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986" y="1101758"/>
            <a:ext cx="3002259" cy="2263009"/>
          </a:xfrm>
          <a:prstGeom prst="rect">
            <a:avLst/>
          </a:prstGeom>
        </p:spPr>
      </p:pic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BD264C35-F8CE-4CAF-BCB5-1109FD5236BF}"/>
              </a:ext>
            </a:extLst>
          </p:cNvPr>
          <p:cNvSpPr txBox="1"/>
          <p:nvPr/>
        </p:nvSpPr>
        <p:spPr>
          <a:xfrm>
            <a:off x="636722" y="3876094"/>
            <a:ext cx="42907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/>
              <a:t>１年次３作品目</a:t>
            </a:r>
            <a:endParaRPr kumimoji="1" lang="en-US" altLang="ja-JP" dirty="0"/>
          </a:p>
          <a:p>
            <a:pPr algn="ctr"/>
            <a:r>
              <a:rPr lang="ja-JP" altLang="en-US" dirty="0"/>
              <a:t>スネークゲームです。</a:t>
            </a:r>
            <a:endParaRPr lang="en-US" altLang="ja-JP" dirty="0"/>
          </a:p>
          <a:p>
            <a:pPr algn="ctr"/>
            <a:r>
              <a:rPr lang="ja-JP" altLang="en-US" dirty="0"/>
              <a:t>配列を使ったマス目の塗りつぶしや</a:t>
            </a:r>
            <a:endParaRPr lang="en-US" altLang="ja-JP" dirty="0"/>
          </a:p>
          <a:p>
            <a:pPr algn="ctr"/>
            <a:r>
              <a:rPr kumimoji="1" lang="ja-JP" altLang="en-US" dirty="0"/>
              <a:t>当たり判定を頑張りました。</a:t>
            </a:r>
            <a:endParaRPr kumimoji="1" lang="en-US" altLang="ja-JP" dirty="0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888C11EE-4719-4DCA-A80C-8EDB6D0AFF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6504" y="1101758"/>
            <a:ext cx="4216346" cy="2263009"/>
          </a:xfrm>
          <a:prstGeom prst="rect">
            <a:avLst/>
          </a:prstGeom>
        </p:spPr>
      </p:pic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597694D4-C114-4943-BC3A-E96FABB1301F}"/>
              </a:ext>
            </a:extLst>
          </p:cNvPr>
          <p:cNvSpPr txBox="1"/>
          <p:nvPr/>
        </p:nvSpPr>
        <p:spPr>
          <a:xfrm>
            <a:off x="7119164" y="3876094"/>
            <a:ext cx="429078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/>
              <a:t>１年次４作品目</a:t>
            </a:r>
            <a:endParaRPr kumimoji="1" lang="en-US" altLang="ja-JP" dirty="0"/>
          </a:p>
          <a:p>
            <a:pPr algn="ctr"/>
            <a:r>
              <a:rPr lang="en-US" altLang="ja-JP" dirty="0"/>
              <a:t>15</a:t>
            </a:r>
            <a:r>
              <a:rPr lang="ja-JP" altLang="en-US" dirty="0"/>
              <a:t>パズルです。</a:t>
            </a:r>
            <a:endParaRPr lang="en-US" altLang="ja-JP" dirty="0"/>
          </a:p>
          <a:p>
            <a:pPr algn="ctr"/>
            <a:r>
              <a:rPr kumimoji="1" lang="ja-JP" altLang="en-US" dirty="0"/>
              <a:t>動的配列を使った</a:t>
            </a:r>
            <a:endParaRPr kumimoji="1" lang="en-US" altLang="ja-JP" dirty="0"/>
          </a:p>
          <a:p>
            <a:pPr algn="ctr"/>
            <a:r>
              <a:rPr lang="ja-JP" altLang="en-US" dirty="0"/>
              <a:t>手数のリプレイ機能を</a:t>
            </a:r>
            <a:endParaRPr lang="en-US" altLang="ja-JP" dirty="0"/>
          </a:p>
          <a:p>
            <a:pPr algn="ctr"/>
            <a:r>
              <a:rPr lang="ja-JP" altLang="en-US" dirty="0"/>
              <a:t>実装しています。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9706629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B42B2283-B064-460F-834A-E3C657FF293F}"/>
              </a:ext>
            </a:extLst>
          </p:cNvPr>
          <p:cNvSpPr/>
          <p:nvPr/>
        </p:nvSpPr>
        <p:spPr>
          <a:xfrm>
            <a:off x="7011247" y="3657600"/>
            <a:ext cx="4506623" cy="2637064"/>
          </a:xfrm>
          <a:prstGeom prst="rect">
            <a:avLst/>
          </a:prstGeom>
          <a:solidFill>
            <a:schemeClr val="accent1">
              <a:alpha val="50000"/>
            </a:schemeClr>
          </a:solidFill>
          <a:ln w="28575"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96EF8B58-51DB-4127-9C12-8C4D5BACD6DC}"/>
              </a:ext>
            </a:extLst>
          </p:cNvPr>
          <p:cNvSpPr/>
          <p:nvPr/>
        </p:nvSpPr>
        <p:spPr>
          <a:xfrm>
            <a:off x="528805" y="3657600"/>
            <a:ext cx="4506623" cy="2637064"/>
          </a:xfrm>
          <a:prstGeom prst="rect">
            <a:avLst/>
          </a:prstGeom>
          <a:solidFill>
            <a:schemeClr val="accent1">
              <a:alpha val="50000"/>
            </a:schemeClr>
          </a:solidFill>
          <a:ln w="28575"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778BFF57-ECEC-4F1A-B951-39EB72493D13}"/>
              </a:ext>
            </a:extLst>
          </p:cNvPr>
          <p:cNvSpPr/>
          <p:nvPr/>
        </p:nvSpPr>
        <p:spPr>
          <a:xfrm>
            <a:off x="-241191" y="-229357"/>
            <a:ext cx="12674379" cy="9859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5D60C446-4697-469F-A4CD-6FA48871DC8C}"/>
              </a:ext>
            </a:extLst>
          </p:cNvPr>
          <p:cNvSpPr/>
          <p:nvPr/>
        </p:nvSpPr>
        <p:spPr>
          <a:xfrm>
            <a:off x="-241191" y="6583943"/>
            <a:ext cx="12674379" cy="9859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3105777F-F999-4C90-A76A-04E566E3399E}"/>
              </a:ext>
            </a:extLst>
          </p:cNvPr>
          <p:cNvSpPr/>
          <p:nvPr/>
        </p:nvSpPr>
        <p:spPr>
          <a:xfrm>
            <a:off x="-386446" y="858105"/>
            <a:ext cx="12964886" cy="5611538"/>
          </a:xfrm>
          <a:prstGeom prst="rect">
            <a:avLst/>
          </a:prstGeom>
          <a:noFill/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A8C467EA-A1D6-4A1C-86D1-E6EDA08F37C0}"/>
              </a:ext>
            </a:extLst>
          </p:cNvPr>
          <p:cNvSpPr/>
          <p:nvPr/>
        </p:nvSpPr>
        <p:spPr>
          <a:xfrm>
            <a:off x="7011249" y="1037527"/>
            <a:ext cx="4506686" cy="23914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ja-JP" alt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画像</a:t>
            </a:r>
          </a:p>
        </p:txBody>
      </p:sp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BBB5F980-CDFE-48F4-8166-DE5C87CCBA05}"/>
              </a:ext>
            </a:extLst>
          </p:cNvPr>
          <p:cNvCxnSpPr>
            <a:cxnSpLocks/>
            <a:stCxn id="7" idx="0"/>
          </p:cNvCxnSpPr>
          <p:nvPr/>
        </p:nvCxnSpPr>
        <p:spPr>
          <a:xfrm>
            <a:off x="6095997" y="858105"/>
            <a:ext cx="0" cy="56488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B5813BE4-633A-4543-B6DF-A36FC79572E1}"/>
              </a:ext>
            </a:extLst>
          </p:cNvPr>
          <p:cNvSpPr/>
          <p:nvPr/>
        </p:nvSpPr>
        <p:spPr>
          <a:xfrm>
            <a:off x="528805" y="1037526"/>
            <a:ext cx="4506686" cy="23914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ja-JP" alt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画像</a:t>
            </a:r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BF62372B-B639-4B40-AF4A-CEA1B62DD4DF}"/>
              </a:ext>
            </a:extLst>
          </p:cNvPr>
          <p:cNvSpPr/>
          <p:nvPr/>
        </p:nvSpPr>
        <p:spPr>
          <a:xfrm>
            <a:off x="4955301" y="-65225"/>
            <a:ext cx="2281394" cy="92333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54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２年次</a:t>
            </a: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0ACD1443-1BB3-41D2-A8F1-4E217ABA3CBA}"/>
              </a:ext>
            </a:extLst>
          </p:cNvPr>
          <p:cNvSpPr txBox="1"/>
          <p:nvPr/>
        </p:nvSpPr>
        <p:spPr>
          <a:xfrm>
            <a:off x="7119164" y="3876094"/>
            <a:ext cx="429078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/>
              <a:t>2</a:t>
            </a:r>
            <a:r>
              <a:rPr lang="ja-JP" altLang="en-US" dirty="0"/>
              <a:t>年次</a:t>
            </a:r>
            <a:r>
              <a:rPr lang="en-US" altLang="ja-JP" dirty="0"/>
              <a:t>2</a:t>
            </a:r>
            <a:r>
              <a:rPr lang="ja-JP" altLang="en-US" dirty="0"/>
              <a:t>作目です。</a:t>
            </a:r>
            <a:endParaRPr lang="en-US" altLang="ja-JP" dirty="0"/>
          </a:p>
          <a:p>
            <a:pPr algn="ctr"/>
            <a:r>
              <a:rPr kumimoji="1" lang="ja-JP" altLang="en-US" dirty="0"/>
              <a:t>初めての</a:t>
            </a:r>
            <a:r>
              <a:rPr kumimoji="1" lang="en-US" altLang="ja-JP" dirty="0"/>
              <a:t>3D</a:t>
            </a:r>
            <a:r>
              <a:rPr kumimoji="1" lang="ja-JP" altLang="en-US" dirty="0"/>
              <a:t>ゲームで</a:t>
            </a:r>
            <a:endParaRPr kumimoji="1" lang="en-US" altLang="ja-JP" dirty="0"/>
          </a:p>
          <a:p>
            <a:pPr algn="ctr"/>
            <a:r>
              <a:rPr kumimoji="1" lang="ja-JP" altLang="en-US" dirty="0"/>
              <a:t>プレイヤーの向きを向くモデルと</a:t>
            </a:r>
            <a:endParaRPr kumimoji="1" lang="en-US" altLang="ja-JP" dirty="0"/>
          </a:p>
          <a:p>
            <a:pPr algn="ctr"/>
            <a:r>
              <a:rPr kumimoji="1" lang="ja-JP" altLang="en-US" dirty="0"/>
              <a:t>ビルボード、フォグを使ってマップを作っています。</a:t>
            </a:r>
            <a:endParaRPr kumimoji="1" lang="en-US" altLang="ja-JP" dirty="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3B019C5F-0972-44BA-8DAC-1832FC7FFD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4165" y="1176155"/>
            <a:ext cx="3600786" cy="2098401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DA047914-AEDF-42E6-8C41-6E44DDD76A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557" y="1069730"/>
            <a:ext cx="3535117" cy="2311253"/>
          </a:xfrm>
          <a:prstGeom prst="rect">
            <a:avLst/>
          </a:prstGeom>
        </p:spPr>
      </p:pic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BA8B0C72-5698-4F94-9F17-85D3CCFE95EB}"/>
              </a:ext>
            </a:extLst>
          </p:cNvPr>
          <p:cNvSpPr txBox="1"/>
          <p:nvPr/>
        </p:nvSpPr>
        <p:spPr>
          <a:xfrm>
            <a:off x="636721" y="3876094"/>
            <a:ext cx="429078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/>
              <a:t>2</a:t>
            </a:r>
            <a:r>
              <a:rPr lang="ja-JP" altLang="en-US" dirty="0"/>
              <a:t>年次</a:t>
            </a:r>
            <a:r>
              <a:rPr lang="en-US" altLang="ja-JP" dirty="0"/>
              <a:t>1</a:t>
            </a:r>
            <a:r>
              <a:rPr lang="ja-JP" altLang="en-US" dirty="0"/>
              <a:t>作目</a:t>
            </a:r>
            <a:endParaRPr lang="en-US" altLang="ja-JP" dirty="0"/>
          </a:p>
          <a:p>
            <a:pPr algn="ctr"/>
            <a:r>
              <a:rPr kumimoji="1" lang="ja-JP" altLang="en-US" dirty="0"/>
              <a:t>券売機決算です。</a:t>
            </a:r>
            <a:endParaRPr kumimoji="1" lang="en-US" altLang="ja-JP" dirty="0"/>
          </a:p>
          <a:p>
            <a:pPr algn="ctr"/>
            <a:r>
              <a:rPr lang="en-US" altLang="ja-JP" dirty="0"/>
              <a:t>2</a:t>
            </a:r>
            <a:r>
              <a:rPr lang="ja-JP" altLang="en-US" dirty="0"/>
              <a:t>年次最初の演習で</a:t>
            </a:r>
            <a:endParaRPr lang="en-US" altLang="ja-JP" dirty="0"/>
          </a:p>
          <a:p>
            <a:pPr algn="ctr"/>
            <a:r>
              <a:rPr kumimoji="1" lang="ja-JP" altLang="en-US" dirty="0"/>
              <a:t>決められた金額のお代に</a:t>
            </a:r>
            <a:endParaRPr kumimoji="1" lang="en-US" altLang="ja-JP" dirty="0"/>
          </a:p>
          <a:p>
            <a:pPr algn="ctr"/>
            <a:r>
              <a:rPr lang="ja-JP" altLang="en-US" dirty="0"/>
              <a:t>手持ちの金額から好きなだけ出し</a:t>
            </a:r>
            <a:endParaRPr lang="en-US" altLang="ja-JP" dirty="0"/>
          </a:p>
          <a:p>
            <a:pPr algn="ctr"/>
            <a:r>
              <a:rPr kumimoji="1" lang="ja-JP" altLang="en-US" dirty="0"/>
              <a:t>決済後、自分の手持ちに加算する</a:t>
            </a:r>
            <a:endParaRPr kumimoji="1" lang="en-US" altLang="ja-JP" dirty="0"/>
          </a:p>
          <a:p>
            <a:pPr algn="ctr"/>
            <a:r>
              <a:rPr lang="ja-JP" altLang="en-US" dirty="0"/>
              <a:t>といった仕組みです。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6825807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B42B2283-B064-460F-834A-E3C657FF293F}"/>
              </a:ext>
            </a:extLst>
          </p:cNvPr>
          <p:cNvSpPr/>
          <p:nvPr/>
        </p:nvSpPr>
        <p:spPr>
          <a:xfrm>
            <a:off x="7011247" y="3657600"/>
            <a:ext cx="4506623" cy="2637064"/>
          </a:xfrm>
          <a:prstGeom prst="rect">
            <a:avLst/>
          </a:prstGeom>
          <a:solidFill>
            <a:schemeClr val="accent1">
              <a:alpha val="50000"/>
            </a:schemeClr>
          </a:solidFill>
          <a:ln w="28575"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96EF8B58-51DB-4127-9C12-8C4D5BACD6DC}"/>
              </a:ext>
            </a:extLst>
          </p:cNvPr>
          <p:cNvSpPr/>
          <p:nvPr/>
        </p:nvSpPr>
        <p:spPr>
          <a:xfrm>
            <a:off x="528805" y="3657600"/>
            <a:ext cx="4506623" cy="2637064"/>
          </a:xfrm>
          <a:prstGeom prst="rect">
            <a:avLst/>
          </a:prstGeom>
          <a:solidFill>
            <a:schemeClr val="accent1">
              <a:alpha val="50000"/>
            </a:schemeClr>
          </a:solidFill>
          <a:ln w="28575"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778BFF57-ECEC-4F1A-B951-39EB72493D13}"/>
              </a:ext>
            </a:extLst>
          </p:cNvPr>
          <p:cNvSpPr/>
          <p:nvPr/>
        </p:nvSpPr>
        <p:spPr>
          <a:xfrm>
            <a:off x="-241191" y="-229357"/>
            <a:ext cx="12674379" cy="9859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5D60C446-4697-469F-A4CD-6FA48871DC8C}"/>
              </a:ext>
            </a:extLst>
          </p:cNvPr>
          <p:cNvSpPr/>
          <p:nvPr/>
        </p:nvSpPr>
        <p:spPr>
          <a:xfrm>
            <a:off x="-241191" y="6583943"/>
            <a:ext cx="12674379" cy="9859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3105777F-F999-4C90-A76A-04E566E3399E}"/>
              </a:ext>
            </a:extLst>
          </p:cNvPr>
          <p:cNvSpPr/>
          <p:nvPr/>
        </p:nvSpPr>
        <p:spPr>
          <a:xfrm>
            <a:off x="-386446" y="858105"/>
            <a:ext cx="12964886" cy="5611538"/>
          </a:xfrm>
          <a:prstGeom prst="rect">
            <a:avLst/>
          </a:prstGeom>
          <a:noFill/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A8C467EA-A1D6-4A1C-86D1-E6EDA08F37C0}"/>
              </a:ext>
            </a:extLst>
          </p:cNvPr>
          <p:cNvSpPr/>
          <p:nvPr/>
        </p:nvSpPr>
        <p:spPr>
          <a:xfrm>
            <a:off x="7011249" y="1037527"/>
            <a:ext cx="4506686" cy="23914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BBB5F980-CDFE-48F4-8166-DE5C87CCBA05}"/>
              </a:ext>
            </a:extLst>
          </p:cNvPr>
          <p:cNvCxnSpPr>
            <a:cxnSpLocks/>
            <a:stCxn id="7" idx="0"/>
          </p:cNvCxnSpPr>
          <p:nvPr/>
        </p:nvCxnSpPr>
        <p:spPr>
          <a:xfrm>
            <a:off x="6095997" y="858105"/>
            <a:ext cx="0" cy="56488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B5813BE4-633A-4543-B6DF-A36FC79572E1}"/>
              </a:ext>
            </a:extLst>
          </p:cNvPr>
          <p:cNvSpPr/>
          <p:nvPr/>
        </p:nvSpPr>
        <p:spPr>
          <a:xfrm>
            <a:off x="528805" y="1037526"/>
            <a:ext cx="4506686" cy="23914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ja-JP" alt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画像</a:t>
            </a:r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BF62372B-B639-4B40-AF4A-CEA1B62DD4DF}"/>
              </a:ext>
            </a:extLst>
          </p:cNvPr>
          <p:cNvSpPr/>
          <p:nvPr/>
        </p:nvSpPr>
        <p:spPr>
          <a:xfrm>
            <a:off x="4955301" y="-65225"/>
            <a:ext cx="2281394" cy="92333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54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２年次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6790BF00-5FCA-4468-8631-67D3CE5C26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114" y="1205066"/>
            <a:ext cx="3512004" cy="2056393"/>
          </a:xfrm>
          <a:prstGeom prst="rect">
            <a:avLst/>
          </a:prstGeom>
        </p:spPr>
      </p:pic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2EBAB169-F132-40B4-879B-022CD6E11F97}"/>
              </a:ext>
            </a:extLst>
          </p:cNvPr>
          <p:cNvSpPr txBox="1"/>
          <p:nvPr/>
        </p:nvSpPr>
        <p:spPr>
          <a:xfrm>
            <a:off x="636722" y="3881228"/>
            <a:ext cx="429078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/>
              <a:t>2</a:t>
            </a:r>
            <a:r>
              <a:rPr lang="ja-JP" altLang="en-US" dirty="0"/>
              <a:t>年次</a:t>
            </a:r>
            <a:r>
              <a:rPr lang="en-US" altLang="ja-JP" dirty="0"/>
              <a:t>3</a:t>
            </a:r>
            <a:r>
              <a:rPr lang="ja-JP" altLang="en-US" dirty="0"/>
              <a:t>作目</a:t>
            </a:r>
            <a:endParaRPr lang="en-US" altLang="ja-JP" dirty="0"/>
          </a:p>
          <a:p>
            <a:pPr algn="ctr"/>
            <a:r>
              <a:rPr kumimoji="1" lang="ja-JP" altLang="en-US" dirty="0"/>
              <a:t>メルヘンメイズです。</a:t>
            </a:r>
            <a:endParaRPr kumimoji="1" lang="en-US" altLang="ja-JP" dirty="0"/>
          </a:p>
          <a:p>
            <a:pPr algn="ctr"/>
            <a:r>
              <a:rPr lang="ja-JP" altLang="en-US" dirty="0"/>
              <a:t>カメラ視点が固定された状態で</a:t>
            </a:r>
            <a:endParaRPr lang="en-US" altLang="ja-JP" dirty="0"/>
          </a:p>
          <a:p>
            <a:pPr algn="ctr"/>
            <a:r>
              <a:rPr kumimoji="1" lang="ja-JP" altLang="en-US" dirty="0"/>
              <a:t>ゲームが進行する</a:t>
            </a:r>
            <a:r>
              <a:rPr kumimoji="1" lang="en-US" altLang="ja-JP" dirty="0"/>
              <a:t>3D</a:t>
            </a:r>
            <a:r>
              <a:rPr kumimoji="1" lang="ja-JP" altLang="en-US" dirty="0"/>
              <a:t>アクション</a:t>
            </a:r>
            <a:endParaRPr kumimoji="1" lang="en-US" altLang="ja-JP" dirty="0"/>
          </a:p>
          <a:p>
            <a:pPr algn="ctr"/>
            <a:r>
              <a:rPr lang="ja-JP" altLang="en-US" dirty="0"/>
              <a:t>ゲームです。</a:t>
            </a:r>
            <a:endParaRPr kumimoji="1" lang="en-US" altLang="ja-JP" dirty="0"/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2A62C3F9-BE2A-47DB-A315-51D70B92AAE3}"/>
              </a:ext>
            </a:extLst>
          </p:cNvPr>
          <p:cNvSpPr txBox="1"/>
          <p:nvPr/>
        </p:nvSpPr>
        <p:spPr>
          <a:xfrm>
            <a:off x="7119164" y="3876094"/>
            <a:ext cx="42907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/>
              <a:t>2</a:t>
            </a:r>
            <a:r>
              <a:rPr lang="ja-JP" altLang="en-US" dirty="0"/>
              <a:t>年次</a:t>
            </a:r>
            <a:r>
              <a:rPr lang="en-US" altLang="ja-JP" dirty="0"/>
              <a:t>4</a:t>
            </a:r>
            <a:r>
              <a:rPr lang="ja-JP" altLang="en-US" dirty="0"/>
              <a:t>作目</a:t>
            </a:r>
            <a:endParaRPr lang="en-US" altLang="ja-JP" dirty="0"/>
          </a:p>
          <a:p>
            <a:pPr algn="ctr"/>
            <a:r>
              <a:rPr lang="ja-JP" altLang="en-US" dirty="0"/>
              <a:t>マトリクス回転を</a:t>
            </a:r>
            <a:endParaRPr lang="en-US" altLang="ja-JP" dirty="0"/>
          </a:p>
          <a:p>
            <a:pPr algn="ctr"/>
            <a:r>
              <a:rPr lang="ja-JP" altLang="en-US" dirty="0"/>
              <a:t>利用したモデル回転と</a:t>
            </a:r>
            <a:endParaRPr lang="en-US" altLang="ja-JP" dirty="0"/>
          </a:p>
          <a:p>
            <a:pPr algn="ctr"/>
            <a:r>
              <a:rPr lang="ja-JP" altLang="en-US" dirty="0"/>
              <a:t>子モデルの回転継承サンプルです。</a:t>
            </a:r>
            <a:endParaRPr kumimoji="1" lang="en-US" altLang="ja-JP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AC0549BC-1C69-42E2-AA65-D6629C1FEB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9164" y="1205066"/>
            <a:ext cx="2146756" cy="2055984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872D4C07-CD42-41F0-B605-8993FE4CEA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8995" y="1450251"/>
            <a:ext cx="1765864" cy="1433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9288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B42B2283-B064-460F-834A-E3C657FF293F}"/>
              </a:ext>
            </a:extLst>
          </p:cNvPr>
          <p:cNvSpPr/>
          <p:nvPr/>
        </p:nvSpPr>
        <p:spPr>
          <a:xfrm>
            <a:off x="7011247" y="3657600"/>
            <a:ext cx="4506623" cy="2637064"/>
          </a:xfrm>
          <a:prstGeom prst="rect">
            <a:avLst/>
          </a:prstGeom>
          <a:solidFill>
            <a:schemeClr val="accent1">
              <a:alpha val="50000"/>
            </a:schemeClr>
          </a:solidFill>
          <a:ln w="28575"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96EF8B58-51DB-4127-9C12-8C4D5BACD6DC}"/>
              </a:ext>
            </a:extLst>
          </p:cNvPr>
          <p:cNvSpPr/>
          <p:nvPr/>
        </p:nvSpPr>
        <p:spPr>
          <a:xfrm>
            <a:off x="528805" y="3657600"/>
            <a:ext cx="4506623" cy="2637064"/>
          </a:xfrm>
          <a:prstGeom prst="rect">
            <a:avLst/>
          </a:prstGeom>
          <a:solidFill>
            <a:schemeClr val="accent1">
              <a:alpha val="50000"/>
            </a:schemeClr>
          </a:solidFill>
          <a:ln w="28575"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778BFF57-ECEC-4F1A-B951-39EB72493D13}"/>
              </a:ext>
            </a:extLst>
          </p:cNvPr>
          <p:cNvSpPr/>
          <p:nvPr/>
        </p:nvSpPr>
        <p:spPr>
          <a:xfrm>
            <a:off x="-241191" y="-229357"/>
            <a:ext cx="12674379" cy="9859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5D60C446-4697-469F-A4CD-6FA48871DC8C}"/>
              </a:ext>
            </a:extLst>
          </p:cNvPr>
          <p:cNvSpPr/>
          <p:nvPr/>
        </p:nvSpPr>
        <p:spPr>
          <a:xfrm>
            <a:off x="-241191" y="6583943"/>
            <a:ext cx="12674379" cy="9859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3105777F-F999-4C90-A76A-04E566E3399E}"/>
              </a:ext>
            </a:extLst>
          </p:cNvPr>
          <p:cNvSpPr/>
          <p:nvPr/>
        </p:nvSpPr>
        <p:spPr>
          <a:xfrm>
            <a:off x="-386446" y="858105"/>
            <a:ext cx="12964886" cy="5611538"/>
          </a:xfrm>
          <a:prstGeom prst="rect">
            <a:avLst/>
          </a:prstGeom>
          <a:noFill/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A8C467EA-A1D6-4A1C-86D1-E6EDA08F37C0}"/>
              </a:ext>
            </a:extLst>
          </p:cNvPr>
          <p:cNvSpPr/>
          <p:nvPr/>
        </p:nvSpPr>
        <p:spPr>
          <a:xfrm>
            <a:off x="7011249" y="1037527"/>
            <a:ext cx="4506686" cy="23914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BBB5F980-CDFE-48F4-8166-DE5C87CCBA05}"/>
              </a:ext>
            </a:extLst>
          </p:cNvPr>
          <p:cNvCxnSpPr>
            <a:cxnSpLocks/>
            <a:stCxn id="7" idx="0"/>
          </p:cNvCxnSpPr>
          <p:nvPr/>
        </p:nvCxnSpPr>
        <p:spPr>
          <a:xfrm>
            <a:off x="6095997" y="858105"/>
            <a:ext cx="0" cy="56488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B5813BE4-633A-4543-B6DF-A36FC79572E1}"/>
              </a:ext>
            </a:extLst>
          </p:cNvPr>
          <p:cNvSpPr/>
          <p:nvPr/>
        </p:nvSpPr>
        <p:spPr>
          <a:xfrm>
            <a:off x="528805" y="1037526"/>
            <a:ext cx="4506686" cy="23914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ja-JP" alt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画像</a:t>
            </a:r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BF62372B-B639-4B40-AF4A-CEA1B62DD4DF}"/>
              </a:ext>
            </a:extLst>
          </p:cNvPr>
          <p:cNvSpPr/>
          <p:nvPr/>
        </p:nvSpPr>
        <p:spPr>
          <a:xfrm>
            <a:off x="4955301" y="-65225"/>
            <a:ext cx="2281394" cy="92333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54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２年次</a:t>
            </a: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2EBAB169-F132-40B4-879B-022CD6E11F97}"/>
              </a:ext>
            </a:extLst>
          </p:cNvPr>
          <p:cNvSpPr txBox="1"/>
          <p:nvPr/>
        </p:nvSpPr>
        <p:spPr>
          <a:xfrm>
            <a:off x="636722" y="3881228"/>
            <a:ext cx="429078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/>
              <a:t>2</a:t>
            </a:r>
            <a:r>
              <a:rPr lang="ja-JP" altLang="en-US" dirty="0"/>
              <a:t>年次の</a:t>
            </a:r>
            <a:r>
              <a:rPr lang="en-US" altLang="ja-JP" dirty="0"/>
              <a:t>Unity</a:t>
            </a:r>
            <a:r>
              <a:rPr lang="ja-JP" altLang="en-US" dirty="0"/>
              <a:t>制作課題で作った</a:t>
            </a:r>
            <a:endParaRPr lang="en-US" altLang="ja-JP" dirty="0"/>
          </a:p>
          <a:p>
            <a:pPr algn="ctr"/>
            <a:r>
              <a:rPr kumimoji="1" lang="en-US" altLang="ja-JP" dirty="0"/>
              <a:t>2D</a:t>
            </a:r>
            <a:r>
              <a:rPr kumimoji="1" lang="ja-JP" altLang="en-US" dirty="0"/>
              <a:t>シューティングゲームです。</a:t>
            </a:r>
            <a:endParaRPr kumimoji="1" lang="en-US" altLang="ja-JP" dirty="0"/>
          </a:p>
          <a:p>
            <a:pPr algn="ctr"/>
            <a:r>
              <a:rPr lang="ja-JP" altLang="en-US" dirty="0"/>
              <a:t>処理は簡単で、自機の左右移動</a:t>
            </a:r>
            <a:endParaRPr lang="en-US" altLang="ja-JP" dirty="0"/>
          </a:p>
          <a:p>
            <a:pPr algn="ctr"/>
            <a:r>
              <a:rPr kumimoji="1" lang="ja-JP" altLang="en-US" dirty="0"/>
              <a:t>弾の発射、岩の自動生成</a:t>
            </a:r>
            <a:endParaRPr kumimoji="1" lang="en-US" altLang="ja-JP" dirty="0"/>
          </a:p>
          <a:p>
            <a:pPr algn="ctr"/>
            <a:r>
              <a:rPr lang="ja-JP" altLang="en-US" dirty="0"/>
              <a:t>スコアの加算処理を実装しています。</a:t>
            </a:r>
            <a:endParaRPr kumimoji="1" lang="en-US" altLang="ja-JP" dirty="0"/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2A62C3F9-BE2A-47DB-A315-51D70B92AAE3}"/>
              </a:ext>
            </a:extLst>
          </p:cNvPr>
          <p:cNvSpPr txBox="1"/>
          <p:nvPr/>
        </p:nvSpPr>
        <p:spPr>
          <a:xfrm>
            <a:off x="7119164" y="3876094"/>
            <a:ext cx="429078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/>
              <a:t>2</a:t>
            </a:r>
            <a:r>
              <a:rPr lang="ja-JP" altLang="en-US" dirty="0"/>
              <a:t>年次の</a:t>
            </a:r>
            <a:r>
              <a:rPr lang="en-US" altLang="ja-JP" dirty="0"/>
              <a:t>Unity</a:t>
            </a:r>
            <a:r>
              <a:rPr lang="ja-JP" altLang="en-US" dirty="0"/>
              <a:t>授業制作で作った</a:t>
            </a:r>
            <a:endParaRPr lang="en-US" altLang="ja-JP" dirty="0"/>
          </a:p>
          <a:p>
            <a:pPr algn="ctr"/>
            <a:r>
              <a:rPr kumimoji="1" lang="ja-JP" altLang="en-US" dirty="0"/>
              <a:t>きゃんでぃー</a:t>
            </a:r>
            <a:r>
              <a:rPr kumimoji="1" lang="ja-JP" altLang="en-US" dirty="0" err="1"/>
              <a:t>ど</a:t>
            </a:r>
            <a:r>
              <a:rPr kumimoji="1" lang="ja-JP" altLang="en-US" dirty="0"/>
              <a:t>ー</a:t>
            </a:r>
            <a:r>
              <a:rPr kumimoji="1" lang="ja-JP" altLang="en-US" dirty="0" err="1"/>
              <a:t>ざ</a:t>
            </a:r>
            <a:r>
              <a:rPr kumimoji="1" lang="ja-JP" altLang="en-US" dirty="0"/>
              <a:t>ーです。</a:t>
            </a:r>
            <a:endParaRPr kumimoji="1" lang="en-US" altLang="ja-JP" dirty="0"/>
          </a:p>
          <a:p>
            <a:pPr algn="ctr"/>
            <a:r>
              <a:rPr lang="ja-JP" altLang="en-US" dirty="0"/>
              <a:t>プレイヤーは画面クリックで</a:t>
            </a:r>
            <a:endParaRPr lang="en-US" altLang="ja-JP" dirty="0"/>
          </a:p>
          <a:p>
            <a:pPr algn="ctr"/>
            <a:r>
              <a:rPr kumimoji="1" lang="ja-JP" altLang="en-US" dirty="0"/>
              <a:t>キャンディーを撃つことができ</a:t>
            </a:r>
            <a:endParaRPr kumimoji="1" lang="en-US" altLang="ja-JP" dirty="0"/>
          </a:p>
          <a:p>
            <a:pPr algn="ctr"/>
            <a:r>
              <a:rPr lang="ja-JP" altLang="en-US" dirty="0"/>
              <a:t>下の穴にキャンディーを</a:t>
            </a:r>
            <a:r>
              <a:rPr kumimoji="1" lang="ja-JP" altLang="en-US" dirty="0"/>
              <a:t>落とすことでスコアが加算されます。</a:t>
            </a:r>
            <a:endParaRPr kumimoji="1" lang="en-US" altLang="ja-JP" dirty="0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6CC82D17-4F1E-4F70-82FD-6AAF1169F8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391" y="1128325"/>
            <a:ext cx="3335449" cy="2209875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AC77B02C-88F7-4486-AE2B-1CB24F2B85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3166" y="1128325"/>
            <a:ext cx="3444443" cy="220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0216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B42B2283-B064-460F-834A-E3C657FF293F}"/>
              </a:ext>
            </a:extLst>
          </p:cNvPr>
          <p:cNvSpPr/>
          <p:nvPr/>
        </p:nvSpPr>
        <p:spPr>
          <a:xfrm>
            <a:off x="7011247" y="3657600"/>
            <a:ext cx="4506623" cy="2637064"/>
          </a:xfrm>
          <a:prstGeom prst="rect">
            <a:avLst/>
          </a:prstGeom>
          <a:solidFill>
            <a:schemeClr val="accent1">
              <a:alpha val="50000"/>
            </a:schemeClr>
          </a:solidFill>
          <a:ln w="28575"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96EF8B58-51DB-4127-9C12-8C4D5BACD6DC}"/>
              </a:ext>
            </a:extLst>
          </p:cNvPr>
          <p:cNvSpPr/>
          <p:nvPr/>
        </p:nvSpPr>
        <p:spPr>
          <a:xfrm>
            <a:off x="528805" y="3657600"/>
            <a:ext cx="4506623" cy="2637064"/>
          </a:xfrm>
          <a:prstGeom prst="rect">
            <a:avLst/>
          </a:prstGeom>
          <a:solidFill>
            <a:schemeClr val="accent1">
              <a:alpha val="50000"/>
            </a:schemeClr>
          </a:solidFill>
          <a:ln w="28575"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778BFF57-ECEC-4F1A-B951-39EB72493D13}"/>
              </a:ext>
            </a:extLst>
          </p:cNvPr>
          <p:cNvSpPr/>
          <p:nvPr/>
        </p:nvSpPr>
        <p:spPr>
          <a:xfrm>
            <a:off x="-241191" y="-229357"/>
            <a:ext cx="12674379" cy="9859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5D60C446-4697-469F-A4CD-6FA48871DC8C}"/>
              </a:ext>
            </a:extLst>
          </p:cNvPr>
          <p:cNvSpPr/>
          <p:nvPr/>
        </p:nvSpPr>
        <p:spPr>
          <a:xfrm>
            <a:off x="-241191" y="6583943"/>
            <a:ext cx="12674379" cy="9859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3105777F-F999-4C90-A76A-04E566E3399E}"/>
              </a:ext>
            </a:extLst>
          </p:cNvPr>
          <p:cNvSpPr/>
          <p:nvPr/>
        </p:nvSpPr>
        <p:spPr>
          <a:xfrm>
            <a:off x="-386446" y="858105"/>
            <a:ext cx="12964886" cy="5611538"/>
          </a:xfrm>
          <a:prstGeom prst="rect">
            <a:avLst/>
          </a:prstGeom>
          <a:noFill/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A8C467EA-A1D6-4A1C-86D1-E6EDA08F37C0}"/>
              </a:ext>
            </a:extLst>
          </p:cNvPr>
          <p:cNvSpPr/>
          <p:nvPr/>
        </p:nvSpPr>
        <p:spPr>
          <a:xfrm>
            <a:off x="7011249" y="1037527"/>
            <a:ext cx="4506686" cy="23914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ja-JP" alt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画像</a:t>
            </a:r>
          </a:p>
        </p:txBody>
      </p:sp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BBB5F980-CDFE-48F4-8166-DE5C87CCBA05}"/>
              </a:ext>
            </a:extLst>
          </p:cNvPr>
          <p:cNvCxnSpPr>
            <a:cxnSpLocks/>
            <a:stCxn id="7" idx="0"/>
          </p:cNvCxnSpPr>
          <p:nvPr/>
        </p:nvCxnSpPr>
        <p:spPr>
          <a:xfrm>
            <a:off x="6095997" y="858105"/>
            <a:ext cx="0" cy="56488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B5813BE4-633A-4543-B6DF-A36FC79572E1}"/>
              </a:ext>
            </a:extLst>
          </p:cNvPr>
          <p:cNvSpPr/>
          <p:nvPr/>
        </p:nvSpPr>
        <p:spPr>
          <a:xfrm>
            <a:off x="528805" y="1037526"/>
            <a:ext cx="4506686" cy="23914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ja-JP" alt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画像</a:t>
            </a:r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BF62372B-B639-4B40-AF4A-CEA1B62DD4DF}"/>
              </a:ext>
            </a:extLst>
          </p:cNvPr>
          <p:cNvSpPr/>
          <p:nvPr/>
        </p:nvSpPr>
        <p:spPr>
          <a:xfrm>
            <a:off x="4955300" y="-65225"/>
            <a:ext cx="2281395" cy="92333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54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３年次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51ED1C54-90ED-4746-86B1-EFC28A39C5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3921" y="1169291"/>
            <a:ext cx="1556389" cy="2097219"/>
          </a:xfrm>
          <a:prstGeom prst="rect">
            <a:avLst/>
          </a:prstGeom>
        </p:spPr>
      </p:pic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93962BCA-F998-4737-85EB-D565DD99DDA7}"/>
              </a:ext>
            </a:extLst>
          </p:cNvPr>
          <p:cNvSpPr txBox="1"/>
          <p:nvPr/>
        </p:nvSpPr>
        <p:spPr>
          <a:xfrm>
            <a:off x="636722" y="3876094"/>
            <a:ext cx="429078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3</a:t>
            </a:r>
            <a:r>
              <a:rPr kumimoji="1" lang="ja-JP" altLang="en-US" dirty="0"/>
              <a:t>年次</a:t>
            </a:r>
            <a:r>
              <a:rPr kumimoji="1" lang="en-US" altLang="ja-JP" dirty="0"/>
              <a:t>1</a:t>
            </a:r>
            <a:r>
              <a:rPr kumimoji="1" lang="ja-JP" altLang="en-US" dirty="0"/>
              <a:t>作品目</a:t>
            </a:r>
            <a:endParaRPr kumimoji="1" lang="en-US" altLang="ja-JP" dirty="0"/>
          </a:p>
          <a:p>
            <a:pPr algn="ctr"/>
            <a:r>
              <a:rPr lang="ja-JP" altLang="en-US" dirty="0"/>
              <a:t>テトリスです。</a:t>
            </a:r>
            <a:endParaRPr lang="en-US" altLang="ja-JP" dirty="0"/>
          </a:p>
          <a:p>
            <a:pPr algn="ctr"/>
            <a:r>
              <a:rPr kumimoji="1" lang="ja-JP" altLang="en-US" dirty="0"/>
              <a:t>上からランダムな順番で落ちてくる</a:t>
            </a:r>
            <a:endParaRPr kumimoji="1" lang="en-US" altLang="ja-JP" dirty="0"/>
          </a:p>
          <a:p>
            <a:pPr algn="ctr"/>
            <a:r>
              <a:rPr lang="ja-JP" altLang="en-US" dirty="0"/>
              <a:t>ミノを並べて横一列が揃ったら</a:t>
            </a:r>
            <a:endParaRPr lang="en-US" altLang="ja-JP" dirty="0"/>
          </a:p>
          <a:p>
            <a:pPr algn="ctr"/>
            <a:r>
              <a:rPr kumimoji="1" lang="ja-JP" altLang="en-US" dirty="0"/>
              <a:t>消えるという一般的なものです。</a:t>
            </a:r>
            <a:endParaRPr kumimoji="1" lang="en-US" altLang="ja-JP" dirty="0"/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83159ABB-3C1A-4A4A-998D-75A51C8648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8976" y="1076842"/>
            <a:ext cx="3691164" cy="2312841"/>
          </a:xfrm>
          <a:prstGeom prst="rect">
            <a:avLst/>
          </a:prstGeom>
        </p:spPr>
      </p:pic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8A5A1A4C-B0C6-44E7-B10C-44BB88493D9D}"/>
              </a:ext>
            </a:extLst>
          </p:cNvPr>
          <p:cNvSpPr txBox="1"/>
          <p:nvPr/>
        </p:nvSpPr>
        <p:spPr>
          <a:xfrm>
            <a:off x="7119165" y="3876094"/>
            <a:ext cx="429078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3</a:t>
            </a:r>
            <a:r>
              <a:rPr kumimoji="1" lang="ja-JP" altLang="en-US" dirty="0"/>
              <a:t>年次</a:t>
            </a:r>
            <a:r>
              <a:rPr kumimoji="1" lang="en-US" altLang="ja-JP" dirty="0"/>
              <a:t>2</a:t>
            </a:r>
            <a:r>
              <a:rPr kumimoji="1" lang="ja-JP" altLang="en-US" dirty="0"/>
              <a:t>作品目</a:t>
            </a:r>
            <a:endParaRPr kumimoji="1" lang="en-US" altLang="ja-JP" dirty="0"/>
          </a:p>
          <a:p>
            <a:pPr algn="ctr"/>
            <a:r>
              <a:rPr lang="ja-JP" altLang="en-US" dirty="0"/>
              <a:t>倉庫番です。</a:t>
            </a:r>
            <a:endParaRPr lang="en-US" altLang="ja-JP" dirty="0"/>
          </a:p>
          <a:p>
            <a:pPr algn="ctr"/>
            <a:r>
              <a:rPr kumimoji="1" lang="ja-JP" altLang="en-US" dirty="0"/>
              <a:t>プレイヤー</a:t>
            </a:r>
            <a:r>
              <a:rPr lang="ja-JP" altLang="en-US" dirty="0"/>
              <a:t>が</a:t>
            </a:r>
            <a:r>
              <a:rPr kumimoji="1" lang="ja-JP" altLang="en-US" dirty="0"/>
              <a:t>マス目を移動し</a:t>
            </a:r>
            <a:endParaRPr kumimoji="1" lang="en-US" altLang="ja-JP" dirty="0"/>
          </a:p>
          <a:p>
            <a:pPr algn="ctr"/>
            <a:r>
              <a:rPr lang="ja-JP" altLang="en-US" dirty="0"/>
              <a:t>荷物を目標地点にすべて運んだら</a:t>
            </a:r>
            <a:endParaRPr lang="en-US" altLang="ja-JP" dirty="0"/>
          </a:p>
          <a:p>
            <a:pPr algn="ctr"/>
            <a:r>
              <a:rPr lang="ja-JP" altLang="en-US" dirty="0"/>
              <a:t>クリアというものです。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3134734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B42B2283-B064-460F-834A-E3C657FF293F}"/>
              </a:ext>
            </a:extLst>
          </p:cNvPr>
          <p:cNvSpPr/>
          <p:nvPr/>
        </p:nvSpPr>
        <p:spPr>
          <a:xfrm>
            <a:off x="7011249" y="3682520"/>
            <a:ext cx="4506623" cy="2637064"/>
          </a:xfrm>
          <a:prstGeom prst="rect">
            <a:avLst/>
          </a:prstGeom>
          <a:solidFill>
            <a:schemeClr val="accent1">
              <a:alpha val="50000"/>
            </a:schemeClr>
          </a:solidFill>
          <a:ln w="28575"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96EF8B58-51DB-4127-9C12-8C4D5BACD6DC}"/>
              </a:ext>
            </a:extLst>
          </p:cNvPr>
          <p:cNvSpPr/>
          <p:nvPr/>
        </p:nvSpPr>
        <p:spPr>
          <a:xfrm>
            <a:off x="552753" y="3656745"/>
            <a:ext cx="4506623" cy="2637064"/>
          </a:xfrm>
          <a:prstGeom prst="rect">
            <a:avLst/>
          </a:prstGeom>
          <a:solidFill>
            <a:schemeClr val="accent1">
              <a:alpha val="50000"/>
            </a:schemeClr>
          </a:solidFill>
          <a:ln w="28575"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778BFF57-ECEC-4F1A-B951-39EB72493D13}"/>
              </a:ext>
            </a:extLst>
          </p:cNvPr>
          <p:cNvSpPr/>
          <p:nvPr/>
        </p:nvSpPr>
        <p:spPr>
          <a:xfrm>
            <a:off x="-241191" y="-229357"/>
            <a:ext cx="12674379" cy="9859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5D60C446-4697-469F-A4CD-6FA48871DC8C}"/>
              </a:ext>
            </a:extLst>
          </p:cNvPr>
          <p:cNvSpPr/>
          <p:nvPr/>
        </p:nvSpPr>
        <p:spPr>
          <a:xfrm>
            <a:off x="-241191" y="6583943"/>
            <a:ext cx="12674379" cy="9859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3105777F-F999-4C90-A76A-04E566E3399E}"/>
              </a:ext>
            </a:extLst>
          </p:cNvPr>
          <p:cNvSpPr/>
          <p:nvPr/>
        </p:nvSpPr>
        <p:spPr>
          <a:xfrm>
            <a:off x="-386446" y="858105"/>
            <a:ext cx="12964886" cy="5611538"/>
          </a:xfrm>
          <a:prstGeom prst="rect">
            <a:avLst/>
          </a:prstGeom>
          <a:noFill/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A8C467EA-A1D6-4A1C-86D1-E6EDA08F37C0}"/>
              </a:ext>
            </a:extLst>
          </p:cNvPr>
          <p:cNvSpPr/>
          <p:nvPr/>
        </p:nvSpPr>
        <p:spPr>
          <a:xfrm>
            <a:off x="7011249" y="1037527"/>
            <a:ext cx="4506686" cy="23914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ja-JP" alt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画像</a:t>
            </a:r>
          </a:p>
        </p:txBody>
      </p:sp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BBB5F980-CDFE-48F4-8166-DE5C87CCBA05}"/>
              </a:ext>
            </a:extLst>
          </p:cNvPr>
          <p:cNvCxnSpPr>
            <a:cxnSpLocks/>
            <a:stCxn id="7" idx="0"/>
          </p:cNvCxnSpPr>
          <p:nvPr/>
        </p:nvCxnSpPr>
        <p:spPr>
          <a:xfrm>
            <a:off x="6095997" y="858105"/>
            <a:ext cx="0" cy="56488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B5813BE4-633A-4543-B6DF-A36FC79572E1}"/>
              </a:ext>
            </a:extLst>
          </p:cNvPr>
          <p:cNvSpPr/>
          <p:nvPr/>
        </p:nvSpPr>
        <p:spPr>
          <a:xfrm>
            <a:off x="528805" y="1037526"/>
            <a:ext cx="4506686" cy="23914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ja-JP" alt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画像</a:t>
            </a: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83A77BA6-4275-4C57-9B90-202FF0E7B7D1}"/>
              </a:ext>
            </a:extLst>
          </p:cNvPr>
          <p:cNvSpPr txBox="1"/>
          <p:nvPr/>
        </p:nvSpPr>
        <p:spPr>
          <a:xfrm>
            <a:off x="1247881" y="3737594"/>
            <a:ext cx="3068468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dirty="0"/>
              <a:t>3</a:t>
            </a:r>
            <a:r>
              <a:rPr lang="ja-JP" altLang="en-US" dirty="0"/>
              <a:t>年次の前期に作成した</a:t>
            </a:r>
            <a:endParaRPr lang="en-US" altLang="ja-JP" dirty="0"/>
          </a:p>
          <a:p>
            <a:pPr algn="ctr"/>
            <a:r>
              <a:rPr kumimoji="1" lang="en-US" altLang="ja-JP" dirty="0"/>
              <a:t>Unreal Engine</a:t>
            </a:r>
            <a:r>
              <a:rPr kumimoji="1" lang="ja-JP" altLang="en-US" dirty="0"/>
              <a:t>４を使用した</a:t>
            </a:r>
            <a:endParaRPr kumimoji="1" lang="en-US" altLang="ja-JP" dirty="0"/>
          </a:p>
          <a:p>
            <a:pPr algn="ctr"/>
            <a:r>
              <a:rPr lang="ja-JP" altLang="en-US" dirty="0"/>
              <a:t>テストプロジェクトです。</a:t>
            </a:r>
            <a:endParaRPr lang="en-US" altLang="ja-JP" dirty="0"/>
          </a:p>
          <a:p>
            <a:pPr algn="ctr"/>
            <a:r>
              <a:rPr lang="ja-JP" altLang="en-US" dirty="0"/>
              <a:t>モデルの透過や</a:t>
            </a:r>
            <a:endParaRPr lang="en-US" altLang="ja-JP" dirty="0"/>
          </a:p>
          <a:p>
            <a:pPr algn="ctr"/>
            <a:r>
              <a:rPr lang="ja-JP" altLang="en-US" dirty="0"/>
              <a:t>トレイル処理をしたり。</a:t>
            </a:r>
            <a:endParaRPr lang="en-US" altLang="ja-JP" dirty="0"/>
          </a:p>
          <a:p>
            <a:pPr algn="ctr"/>
            <a:r>
              <a:rPr kumimoji="1" lang="ja-JP" altLang="en-US" dirty="0"/>
              <a:t>画面割れを</a:t>
            </a:r>
            <a:r>
              <a:rPr kumimoji="1" lang="en-US" altLang="ja-JP" dirty="0"/>
              <a:t>UV</a:t>
            </a:r>
            <a:r>
              <a:rPr kumimoji="1" lang="ja-JP" altLang="en-US" dirty="0"/>
              <a:t>マッピングで</a:t>
            </a:r>
            <a:endParaRPr kumimoji="1" lang="en-US" altLang="ja-JP" dirty="0"/>
          </a:p>
          <a:p>
            <a:pPr algn="ctr"/>
            <a:r>
              <a:rPr lang="ja-JP" altLang="en-US" dirty="0"/>
              <a:t>表現したりしています。</a:t>
            </a:r>
            <a:endParaRPr kumimoji="1" lang="en-US" altLang="ja-JP" dirty="0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AEAE1309-1E87-4FE1-8870-3CBCF72EAB89}"/>
              </a:ext>
            </a:extLst>
          </p:cNvPr>
          <p:cNvSpPr txBox="1"/>
          <p:nvPr/>
        </p:nvSpPr>
        <p:spPr>
          <a:xfrm>
            <a:off x="7210148" y="3737594"/>
            <a:ext cx="4108817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dirty="0"/>
              <a:t>学内コンテストに応募した作品の</a:t>
            </a:r>
            <a:endParaRPr kumimoji="1" lang="en-US" altLang="ja-JP" dirty="0"/>
          </a:p>
          <a:p>
            <a:pPr algn="ctr"/>
            <a:r>
              <a:rPr lang="ja-JP" altLang="en-US" dirty="0"/>
              <a:t>担当個所であるプレイヤーの飛行、</a:t>
            </a:r>
            <a:endParaRPr lang="en-US" altLang="ja-JP" dirty="0"/>
          </a:p>
          <a:p>
            <a:pPr algn="ctr"/>
            <a:r>
              <a:rPr lang="ja-JP" altLang="en-US" dirty="0"/>
              <a:t>武器切り替え、ダメージ、</a:t>
            </a:r>
            <a:endParaRPr lang="en-US" altLang="ja-JP" dirty="0"/>
          </a:p>
          <a:p>
            <a:pPr algn="ctr"/>
            <a:r>
              <a:rPr lang="ja-JP" altLang="en-US" dirty="0"/>
              <a:t>飛行時のエネルギー管理を</a:t>
            </a:r>
            <a:endParaRPr lang="en-US" altLang="ja-JP" dirty="0"/>
          </a:p>
          <a:p>
            <a:pPr algn="ctr"/>
            <a:r>
              <a:rPr lang="ja-JP" altLang="en-US" dirty="0"/>
              <a:t>チェックするためのテストデモです。</a:t>
            </a:r>
            <a:endParaRPr lang="en-US" altLang="ja-JP" dirty="0"/>
          </a:p>
          <a:p>
            <a:pPr algn="ctr"/>
            <a:r>
              <a:rPr lang="ja-JP" altLang="en-US" dirty="0"/>
              <a:t>ジャンプした後、飛行モードに</a:t>
            </a:r>
            <a:endParaRPr lang="en-US" altLang="ja-JP" dirty="0"/>
          </a:p>
          <a:p>
            <a:pPr algn="ctr"/>
            <a:r>
              <a:rPr lang="ja-JP" altLang="en-US" dirty="0"/>
              <a:t>移行する処理に時間をかけました。</a:t>
            </a:r>
            <a:endParaRPr lang="en-US" altLang="ja-JP" dirty="0"/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BF62372B-B639-4B40-AF4A-CEA1B62DD4DF}"/>
              </a:ext>
            </a:extLst>
          </p:cNvPr>
          <p:cNvSpPr/>
          <p:nvPr/>
        </p:nvSpPr>
        <p:spPr>
          <a:xfrm>
            <a:off x="4955300" y="-65225"/>
            <a:ext cx="2281395" cy="92333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54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３年次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47017CDA-3684-49ED-B662-4DF0302CDD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084" y="1332406"/>
            <a:ext cx="3780064" cy="1801713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0818EF52-2650-4E23-9C1C-217026F8BF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1218" y="1186741"/>
            <a:ext cx="2366679" cy="2093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4505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7CEB6BB-F924-475D-8E06-BD8BAAA1AF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615576"/>
            <a:ext cx="9144000" cy="1642495"/>
          </a:xfrm>
        </p:spPr>
        <p:txBody>
          <a:bodyPr>
            <a:normAutofit/>
          </a:bodyPr>
          <a:lstStyle/>
          <a:p>
            <a:r>
              <a:rPr kumimoji="1" lang="ja-JP" altLang="en-US" sz="9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数学作品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15065325-A33D-487A-B7F5-4E09BED50FB5}"/>
              </a:ext>
            </a:extLst>
          </p:cNvPr>
          <p:cNvSpPr/>
          <p:nvPr/>
        </p:nvSpPr>
        <p:spPr>
          <a:xfrm>
            <a:off x="-166978" y="-473103"/>
            <a:ext cx="12714135" cy="9462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71B99CB9-A9D6-4963-A7A4-23970D43A979}"/>
              </a:ext>
            </a:extLst>
          </p:cNvPr>
          <p:cNvSpPr/>
          <p:nvPr/>
        </p:nvSpPr>
        <p:spPr>
          <a:xfrm>
            <a:off x="-166977" y="6384897"/>
            <a:ext cx="12714135" cy="9462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E392175F-0053-4132-AB12-F2D0FB6E088B}"/>
              </a:ext>
            </a:extLst>
          </p:cNvPr>
          <p:cNvSpPr/>
          <p:nvPr/>
        </p:nvSpPr>
        <p:spPr>
          <a:xfrm>
            <a:off x="-292354" y="734786"/>
            <a:ext cx="12964886" cy="5404077"/>
          </a:xfrm>
          <a:prstGeom prst="rect">
            <a:avLst/>
          </a:prstGeom>
          <a:noFill/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059072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B42B2283-B064-460F-834A-E3C657FF293F}"/>
              </a:ext>
            </a:extLst>
          </p:cNvPr>
          <p:cNvSpPr/>
          <p:nvPr/>
        </p:nvSpPr>
        <p:spPr>
          <a:xfrm>
            <a:off x="7011247" y="3657600"/>
            <a:ext cx="4506623" cy="2637064"/>
          </a:xfrm>
          <a:prstGeom prst="rect">
            <a:avLst/>
          </a:prstGeom>
          <a:solidFill>
            <a:schemeClr val="accent1">
              <a:alpha val="50000"/>
            </a:schemeClr>
          </a:solidFill>
          <a:ln w="28575"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96EF8B58-51DB-4127-9C12-8C4D5BACD6DC}"/>
              </a:ext>
            </a:extLst>
          </p:cNvPr>
          <p:cNvSpPr/>
          <p:nvPr/>
        </p:nvSpPr>
        <p:spPr>
          <a:xfrm>
            <a:off x="716927" y="2195766"/>
            <a:ext cx="4506623" cy="3118438"/>
          </a:xfrm>
          <a:prstGeom prst="rect">
            <a:avLst/>
          </a:prstGeom>
          <a:solidFill>
            <a:schemeClr val="accent1">
              <a:alpha val="50000"/>
            </a:schemeClr>
          </a:solidFill>
          <a:ln w="28575"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778BFF57-ECEC-4F1A-B951-39EB72493D13}"/>
              </a:ext>
            </a:extLst>
          </p:cNvPr>
          <p:cNvSpPr/>
          <p:nvPr/>
        </p:nvSpPr>
        <p:spPr>
          <a:xfrm>
            <a:off x="-241191" y="-229357"/>
            <a:ext cx="12674379" cy="9859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5D60C446-4697-469F-A4CD-6FA48871DC8C}"/>
              </a:ext>
            </a:extLst>
          </p:cNvPr>
          <p:cNvSpPr/>
          <p:nvPr/>
        </p:nvSpPr>
        <p:spPr>
          <a:xfrm>
            <a:off x="-241191" y="6583943"/>
            <a:ext cx="12674379" cy="9859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3105777F-F999-4C90-A76A-04E566E3399E}"/>
              </a:ext>
            </a:extLst>
          </p:cNvPr>
          <p:cNvSpPr/>
          <p:nvPr/>
        </p:nvSpPr>
        <p:spPr>
          <a:xfrm>
            <a:off x="-386446" y="858105"/>
            <a:ext cx="12964886" cy="5611538"/>
          </a:xfrm>
          <a:prstGeom prst="rect">
            <a:avLst/>
          </a:prstGeom>
          <a:noFill/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A8C467EA-A1D6-4A1C-86D1-E6EDA08F37C0}"/>
              </a:ext>
            </a:extLst>
          </p:cNvPr>
          <p:cNvSpPr/>
          <p:nvPr/>
        </p:nvSpPr>
        <p:spPr>
          <a:xfrm>
            <a:off x="7011249" y="1037527"/>
            <a:ext cx="4506686" cy="23914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ja-JP" alt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画像</a:t>
            </a:r>
          </a:p>
        </p:txBody>
      </p:sp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BBB5F980-CDFE-48F4-8166-DE5C87CCBA05}"/>
              </a:ext>
            </a:extLst>
          </p:cNvPr>
          <p:cNvCxnSpPr>
            <a:cxnSpLocks/>
            <a:stCxn id="7" idx="0"/>
          </p:cNvCxnSpPr>
          <p:nvPr/>
        </p:nvCxnSpPr>
        <p:spPr>
          <a:xfrm>
            <a:off x="6095997" y="858105"/>
            <a:ext cx="0" cy="56488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83A77BA6-4275-4C57-9B90-202FF0E7B7D1}"/>
              </a:ext>
            </a:extLst>
          </p:cNvPr>
          <p:cNvSpPr txBox="1"/>
          <p:nvPr/>
        </p:nvSpPr>
        <p:spPr>
          <a:xfrm>
            <a:off x="905050" y="2364938"/>
            <a:ext cx="413037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/>
              <a:t>レイトレーシング</a:t>
            </a:r>
            <a:endParaRPr kumimoji="1" lang="en-US" altLang="ja-JP" dirty="0"/>
          </a:p>
          <a:p>
            <a:pPr algn="ctr"/>
            <a:endParaRPr lang="en-US" altLang="ja-JP" dirty="0"/>
          </a:p>
          <a:p>
            <a:pPr algn="ctr"/>
            <a:r>
              <a:rPr kumimoji="1" lang="ja-JP" altLang="en-US" dirty="0"/>
              <a:t>全て</a:t>
            </a:r>
            <a:r>
              <a:rPr kumimoji="1" lang="en-US" altLang="ja-JP" dirty="0"/>
              <a:t>2D</a:t>
            </a:r>
            <a:r>
              <a:rPr kumimoji="1" lang="ja-JP" altLang="en-US" dirty="0"/>
              <a:t>でレンダリングしています。</a:t>
            </a:r>
            <a:endParaRPr kumimoji="1" lang="en-US" altLang="ja-JP" dirty="0"/>
          </a:p>
          <a:p>
            <a:pPr algn="ctr"/>
            <a:endParaRPr lang="en-US" altLang="ja-JP" dirty="0"/>
          </a:p>
          <a:p>
            <a:pPr algn="ctr"/>
            <a:r>
              <a:rPr kumimoji="1" lang="ja-JP" altLang="en-US" dirty="0"/>
              <a:t>視点からの視線ベクトルで</a:t>
            </a:r>
            <a:endParaRPr kumimoji="1" lang="en-US" altLang="ja-JP" dirty="0"/>
          </a:p>
          <a:p>
            <a:pPr algn="ctr"/>
            <a:r>
              <a:rPr kumimoji="1" lang="ja-JP" altLang="en-US" dirty="0"/>
              <a:t>球の反射</a:t>
            </a:r>
            <a:r>
              <a:rPr lang="ja-JP" altLang="en-US" dirty="0"/>
              <a:t>や地面の反射、</a:t>
            </a:r>
            <a:endParaRPr lang="en-US" altLang="ja-JP" dirty="0"/>
          </a:p>
          <a:p>
            <a:pPr algn="ctr"/>
            <a:r>
              <a:rPr lang="ja-JP" altLang="en-US" dirty="0"/>
              <a:t>丸みを表現しており、</a:t>
            </a:r>
            <a:endParaRPr lang="en-US" altLang="ja-JP" dirty="0"/>
          </a:p>
          <a:p>
            <a:pPr algn="ctr"/>
            <a:r>
              <a:rPr kumimoji="1" lang="ja-JP" altLang="en-US" dirty="0"/>
              <a:t>光点からの光ベクトルで、</a:t>
            </a:r>
            <a:endParaRPr kumimoji="1" lang="en-US" altLang="ja-JP" dirty="0"/>
          </a:p>
          <a:p>
            <a:pPr algn="ctr"/>
            <a:r>
              <a:rPr lang="ja-JP" altLang="en-US" dirty="0"/>
              <a:t>地面に影を描画しています。</a:t>
            </a:r>
            <a:endParaRPr kumimoji="1" lang="en-US" altLang="ja-JP" dirty="0"/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BF62372B-B639-4B40-AF4A-CEA1B62DD4DF}"/>
              </a:ext>
            </a:extLst>
          </p:cNvPr>
          <p:cNvSpPr/>
          <p:nvPr/>
        </p:nvSpPr>
        <p:spPr>
          <a:xfrm>
            <a:off x="4605848" y="-65225"/>
            <a:ext cx="2980303" cy="92333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54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数学作品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E16717C7-62A0-4717-B2FF-1854413429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6089" y="1090263"/>
            <a:ext cx="3076937" cy="2286000"/>
          </a:xfrm>
          <a:prstGeom prst="rect">
            <a:avLst/>
          </a:prstGeom>
        </p:spPr>
      </p:pic>
      <p:sp>
        <p:nvSpPr>
          <p:cNvPr id="12" name="矢印: 下 11">
            <a:extLst>
              <a:ext uri="{FF2B5EF4-FFF2-40B4-BE49-F238E27FC236}">
                <a16:creationId xmlns:a16="http://schemas.microsoft.com/office/drawing/2014/main" id="{5156B200-BA0E-48C6-9B8B-D0B6884D02A6}"/>
              </a:ext>
            </a:extLst>
          </p:cNvPr>
          <p:cNvSpPr/>
          <p:nvPr/>
        </p:nvSpPr>
        <p:spPr>
          <a:xfrm>
            <a:off x="9022241" y="4028174"/>
            <a:ext cx="484632" cy="9784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6232A175-042D-44C2-A727-32C8C363B7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2723" y="5043875"/>
            <a:ext cx="2023668" cy="1131883"/>
          </a:xfrm>
          <a:prstGeom prst="rect">
            <a:avLst/>
          </a:prstGeom>
        </p:spPr>
      </p:pic>
      <p:pic>
        <p:nvPicPr>
          <p:cNvPr id="23" name="図 22">
            <a:extLst>
              <a:ext uri="{FF2B5EF4-FFF2-40B4-BE49-F238E27FC236}">
                <a16:creationId xmlns:a16="http://schemas.microsoft.com/office/drawing/2014/main" id="{975E59BA-B6B1-488E-8779-08096043AE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2723" y="3839632"/>
            <a:ext cx="2023668" cy="739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1308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B42B2283-B064-460F-834A-E3C657FF293F}"/>
              </a:ext>
            </a:extLst>
          </p:cNvPr>
          <p:cNvSpPr/>
          <p:nvPr/>
        </p:nvSpPr>
        <p:spPr>
          <a:xfrm>
            <a:off x="7011247" y="3657600"/>
            <a:ext cx="4506623" cy="2637064"/>
          </a:xfrm>
          <a:prstGeom prst="rect">
            <a:avLst/>
          </a:prstGeom>
          <a:solidFill>
            <a:schemeClr val="accent1">
              <a:alpha val="50000"/>
            </a:schemeClr>
          </a:solidFill>
          <a:ln w="28575"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96EF8B58-51DB-4127-9C12-8C4D5BACD6DC}"/>
              </a:ext>
            </a:extLst>
          </p:cNvPr>
          <p:cNvSpPr/>
          <p:nvPr/>
        </p:nvSpPr>
        <p:spPr>
          <a:xfrm>
            <a:off x="528805" y="3657600"/>
            <a:ext cx="4506623" cy="2637064"/>
          </a:xfrm>
          <a:prstGeom prst="rect">
            <a:avLst/>
          </a:prstGeom>
          <a:solidFill>
            <a:schemeClr val="accent1">
              <a:alpha val="50000"/>
            </a:schemeClr>
          </a:solidFill>
          <a:ln w="28575"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778BFF57-ECEC-4F1A-B951-39EB72493D13}"/>
              </a:ext>
            </a:extLst>
          </p:cNvPr>
          <p:cNvSpPr/>
          <p:nvPr/>
        </p:nvSpPr>
        <p:spPr>
          <a:xfrm>
            <a:off x="-241191" y="-229357"/>
            <a:ext cx="12674379" cy="9859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5D60C446-4697-469F-A4CD-6FA48871DC8C}"/>
              </a:ext>
            </a:extLst>
          </p:cNvPr>
          <p:cNvSpPr/>
          <p:nvPr/>
        </p:nvSpPr>
        <p:spPr>
          <a:xfrm>
            <a:off x="-241191" y="6583943"/>
            <a:ext cx="12674379" cy="9859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3105777F-F999-4C90-A76A-04E566E3399E}"/>
              </a:ext>
            </a:extLst>
          </p:cNvPr>
          <p:cNvSpPr/>
          <p:nvPr/>
        </p:nvSpPr>
        <p:spPr>
          <a:xfrm>
            <a:off x="-386446" y="858105"/>
            <a:ext cx="12964886" cy="5611538"/>
          </a:xfrm>
          <a:prstGeom prst="rect">
            <a:avLst/>
          </a:prstGeom>
          <a:noFill/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A8C467EA-A1D6-4A1C-86D1-E6EDA08F37C0}"/>
              </a:ext>
            </a:extLst>
          </p:cNvPr>
          <p:cNvSpPr/>
          <p:nvPr/>
        </p:nvSpPr>
        <p:spPr>
          <a:xfrm>
            <a:off x="7011249" y="1037527"/>
            <a:ext cx="4506686" cy="23914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ja-JP" alt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画像</a:t>
            </a:r>
          </a:p>
        </p:txBody>
      </p:sp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BBB5F980-CDFE-48F4-8166-DE5C87CCBA05}"/>
              </a:ext>
            </a:extLst>
          </p:cNvPr>
          <p:cNvCxnSpPr>
            <a:cxnSpLocks/>
            <a:stCxn id="7" idx="0"/>
          </p:cNvCxnSpPr>
          <p:nvPr/>
        </p:nvCxnSpPr>
        <p:spPr>
          <a:xfrm>
            <a:off x="6095997" y="858105"/>
            <a:ext cx="0" cy="56488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B5813BE4-633A-4543-B6DF-A36FC79572E1}"/>
              </a:ext>
            </a:extLst>
          </p:cNvPr>
          <p:cNvSpPr/>
          <p:nvPr/>
        </p:nvSpPr>
        <p:spPr>
          <a:xfrm>
            <a:off x="528805" y="1037526"/>
            <a:ext cx="4506686" cy="23914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ja-JP" alt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画像</a:t>
            </a: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83A77BA6-4275-4C57-9B90-202FF0E7B7D1}"/>
              </a:ext>
            </a:extLst>
          </p:cNvPr>
          <p:cNvSpPr txBox="1"/>
          <p:nvPr/>
        </p:nvSpPr>
        <p:spPr>
          <a:xfrm>
            <a:off x="2112702" y="3876094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やったこと</a:t>
            </a:r>
            <a:endParaRPr kumimoji="1" lang="en-US" altLang="ja-JP" dirty="0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AEAE1309-1E87-4FE1-8870-3CBCF72EAB89}"/>
              </a:ext>
            </a:extLst>
          </p:cNvPr>
          <p:cNvSpPr txBox="1"/>
          <p:nvPr/>
        </p:nvSpPr>
        <p:spPr>
          <a:xfrm>
            <a:off x="8595178" y="3876094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やったこと</a:t>
            </a:r>
            <a:endParaRPr kumimoji="1" lang="en-US" altLang="ja-JP" dirty="0"/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BF62372B-B639-4B40-AF4A-CEA1B62DD4DF}"/>
              </a:ext>
            </a:extLst>
          </p:cNvPr>
          <p:cNvSpPr/>
          <p:nvPr/>
        </p:nvSpPr>
        <p:spPr>
          <a:xfrm>
            <a:off x="4605848" y="-65225"/>
            <a:ext cx="2980303" cy="92333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54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数学作品</a:t>
            </a:r>
          </a:p>
        </p:txBody>
      </p:sp>
    </p:spTree>
    <p:extLst>
      <p:ext uri="{BB962C8B-B14F-4D97-AF65-F5344CB8AC3E}">
        <p14:creationId xmlns:p14="http://schemas.microsoft.com/office/powerpoint/2010/main" val="35570439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7CEB6BB-F924-475D-8E06-BD8BAAA1AF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615576"/>
            <a:ext cx="9144000" cy="1642495"/>
          </a:xfrm>
        </p:spPr>
        <p:txBody>
          <a:bodyPr>
            <a:normAutofit/>
          </a:bodyPr>
          <a:lstStyle/>
          <a:p>
            <a:r>
              <a:rPr kumimoji="1" lang="en-US" altLang="ja-JP" sz="9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Thank you</a:t>
            </a:r>
            <a:endParaRPr kumimoji="1" lang="ja-JP" altLang="en-US" sz="9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15065325-A33D-487A-B7F5-4E09BED50FB5}"/>
              </a:ext>
            </a:extLst>
          </p:cNvPr>
          <p:cNvSpPr/>
          <p:nvPr/>
        </p:nvSpPr>
        <p:spPr>
          <a:xfrm>
            <a:off x="-166978" y="-473103"/>
            <a:ext cx="12714135" cy="9462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71B99CB9-A9D6-4963-A7A4-23970D43A979}"/>
              </a:ext>
            </a:extLst>
          </p:cNvPr>
          <p:cNvSpPr/>
          <p:nvPr/>
        </p:nvSpPr>
        <p:spPr>
          <a:xfrm>
            <a:off x="-166977" y="6384897"/>
            <a:ext cx="12714135" cy="9462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E392175F-0053-4132-AB12-F2D0FB6E088B}"/>
              </a:ext>
            </a:extLst>
          </p:cNvPr>
          <p:cNvSpPr/>
          <p:nvPr/>
        </p:nvSpPr>
        <p:spPr>
          <a:xfrm>
            <a:off x="-292354" y="734786"/>
            <a:ext cx="12964886" cy="5404077"/>
          </a:xfrm>
          <a:prstGeom prst="rect">
            <a:avLst/>
          </a:prstGeom>
          <a:noFill/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164561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楕円 17">
            <a:extLst>
              <a:ext uri="{FF2B5EF4-FFF2-40B4-BE49-F238E27FC236}">
                <a16:creationId xmlns:a16="http://schemas.microsoft.com/office/drawing/2014/main" id="{3490CA1C-43B5-43EE-8C05-10F406870D1A}"/>
              </a:ext>
            </a:extLst>
          </p:cNvPr>
          <p:cNvSpPr/>
          <p:nvPr/>
        </p:nvSpPr>
        <p:spPr>
          <a:xfrm>
            <a:off x="572243" y="785527"/>
            <a:ext cx="4565070" cy="13099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778BFF57-ECEC-4F1A-B951-39EB72493D13}"/>
              </a:ext>
            </a:extLst>
          </p:cNvPr>
          <p:cNvSpPr/>
          <p:nvPr/>
        </p:nvSpPr>
        <p:spPr>
          <a:xfrm>
            <a:off x="-241192" y="-492981"/>
            <a:ext cx="12674379" cy="9859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5D60C446-4697-469F-A4CD-6FA48871DC8C}"/>
              </a:ext>
            </a:extLst>
          </p:cNvPr>
          <p:cNvSpPr/>
          <p:nvPr/>
        </p:nvSpPr>
        <p:spPr>
          <a:xfrm>
            <a:off x="-241191" y="6365019"/>
            <a:ext cx="12674379" cy="9859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23348356-1FA3-42CA-9B6B-D5BAF95DFE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803" y="858105"/>
            <a:ext cx="4171950" cy="1325563"/>
          </a:xfrm>
        </p:spPr>
        <p:txBody>
          <a:bodyPr/>
          <a:lstStyle/>
          <a:p>
            <a:pPr algn="ctr"/>
            <a:r>
              <a:rPr lang="ja-JP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力を入れた作品</a:t>
            </a:r>
            <a:endParaRPr kumimoji="1" lang="ja-JP" alt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3105777F-F999-4C90-A76A-04E566E3399E}"/>
              </a:ext>
            </a:extLst>
          </p:cNvPr>
          <p:cNvSpPr/>
          <p:nvPr/>
        </p:nvSpPr>
        <p:spPr>
          <a:xfrm>
            <a:off x="-386445" y="628651"/>
            <a:ext cx="12964886" cy="5633532"/>
          </a:xfrm>
          <a:prstGeom prst="rect">
            <a:avLst/>
          </a:prstGeom>
          <a:noFill/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A8C467EA-A1D6-4A1C-86D1-E6EDA08F37C0}"/>
              </a:ext>
            </a:extLst>
          </p:cNvPr>
          <p:cNvSpPr/>
          <p:nvPr/>
        </p:nvSpPr>
        <p:spPr>
          <a:xfrm>
            <a:off x="6761393" y="934419"/>
            <a:ext cx="5279004" cy="50219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ja-JP" alt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画像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7B9399D4-399B-47B5-8730-2184D13E8553}"/>
              </a:ext>
            </a:extLst>
          </p:cNvPr>
          <p:cNvSpPr/>
          <p:nvPr/>
        </p:nvSpPr>
        <p:spPr>
          <a:xfrm>
            <a:off x="709384" y="5155998"/>
            <a:ext cx="35060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hlinkClick r:id="rId2" tooltip="https://youtu.be/mdxvfkicrak"/>
              </a:rPr>
              <a:t>https://youtu.be/mDXvFKIcrak</a:t>
            </a:r>
            <a:endParaRPr lang="ja-JP" altLang="en-US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C0AF946D-7894-4357-8BE5-D966BF6F2453}"/>
              </a:ext>
            </a:extLst>
          </p:cNvPr>
          <p:cNvSpPr txBox="1"/>
          <p:nvPr/>
        </p:nvSpPr>
        <p:spPr>
          <a:xfrm>
            <a:off x="709384" y="2413122"/>
            <a:ext cx="429078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3</a:t>
            </a:r>
            <a:r>
              <a:rPr kumimoji="1" lang="ja-JP" altLang="en-US" dirty="0"/>
              <a:t>年次に</a:t>
            </a:r>
            <a:r>
              <a:rPr kumimoji="1" lang="ja-JP" altLang="en-US" dirty="0" err="1"/>
              <a:t>ぷち</a:t>
            </a:r>
            <a:r>
              <a:rPr kumimoji="1" lang="ja-JP" altLang="en-US" dirty="0"/>
              <a:t>コンに出す予定で制作した</a:t>
            </a:r>
            <a:endParaRPr kumimoji="1" lang="en-US" altLang="ja-JP" dirty="0"/>
          </a:p>
          <a:p>
            <a:pPr algn="ctr"/>
            <a:r>
              <a:rPr lang="en-US" altLang="ja-JP" dirty="0"/>
              <a:t>3DTPS</a:t>
            </a:r>
            <a:r>
              <a:rPr lang="ja-JP" altLang="en-US" dirty="0"/>
              <a:t>ゲームです。</a:t>
            </a:r>
            <a:endParaRPr lang="en-US" altLang="ja-JP" dirty="0"/>
          </a:p>
          <a:p>
            <a:pPr algn="ctr"/>
            <a:r>
              <a:rPr kumimoji="1" lang="ja-JP" altLang="en-US" dirty="0"/>
              <a:t>フィールドに、同じ順路で周回する敵や、自由に動き回る敵を配置したり。</a:t>
            </a:r>
            <a:endParaRPr kumimoji="1" lang="en-US" altLang="ja-JP" dirty="0"/>
          </a:p>
          <a:p>
            <a:pPr algn="ctr"/>
            <a:r>
              <a:rPr lang="ja-JP" altLang="en-US" dirty="0"/>
              <a:t>プレイヤーのボーンに武器をアタッチしたり、色々なことに挑戦しています。</a:t>
            </a:r>
            <a:endParaRPr kumimoji="1" lang="en-US" altLang="ja-JP" dirty="0"/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BD81362D-6A99-4CAF-8A2D-F1336D86DA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1598" y="4345394"/>
            <a:ext cx="1771429" cy="1771429"/>
          </a:xfrm>
          <a:prstGeom prst="rect">
            <a:avLst/>
          </a:prstGeom>
        </p:spPr>
      </p:pic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10FD0E86-F3C4-49A2-817B-01B51A36F828}"/>
              </a:ext>
            </a:extLst>
          </p:cNvPr>
          <p:cNvSpPr/>
          <p:nvPr/>
        </p:nvSpPr>
        <p:spPr>
          <a:xfrm>
            <a:off x="1815070" y="5525330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/>
              <a:t>※</a:t>
            </a:r>
            <a:r>
              <a:rPr lang="ja-JP" altLang="en-US" dirty="0"/>
              <a:t>音が出ます。</a:t>
            </a: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0A9C9D59-186F-433E-83CE-56B11FDDB230}"/>
              </a:ext>
            </a:extLst>
          </p:cNvPr>
          <p:cNvSpPr/>
          <p:nvPr/>
        </p:nvSpPr>
        <p:spPr>
          <a:xfrm>
            <a:off x="709384" y="2413122"/>
            <a:ext cx="4171950" cy="1754326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7" name="図 16">
            <a:extLst>
              <a:ext uri="{FF2B5EF4-FFF2-40B4-BE49-F238E27FC236}">
                <a16:creationId xmlns:a16="http://schemas.microsoft.com/office/drawing/2014/main" id="{BFC10B35-25E5-4B5E-AD86-91C18858AC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5323" y="1626891"/>
            <a:ext cx="5255074" cy="3604218"/>
          </a:xfrm>
          <a:prstGeom prst="rect">
            <a:avLst/>
          </a:prstGeom>
        </p:spPr>
      </p:pic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D0625F80-F509-467B-920B-8C8251266DA6}"/>
              </a:ext>
            </a:extLst>
          </p:cNvPr>
          <p:cNvCxnSpPr>
            <a:stCxn id="7" idx="0"/>
            <a:endCxn id="7" idx="2"/>
          </p:cNvCxnSpPr>
          <p:nvPr/>
        </p:nvCxnSpPr>
        <p:spPr>
          <a:xfrm>
            <a:off x="6095998" y="628651"/>
            <a:ext cx="0" cy="56335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75242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A1E4A6D-1441-465C-AA41-464DBA7F50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8944" y="2001451"/>
            <a:ext cx="5151664" cy="2887931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ja-JP" altLang="en-US" dirty="0"/>
              <a:t>照準ボタンを押すとカメラがプレイヤーに寄り、注視点にマーカーが表示されます。</a:t>
            </a:r>
            <a:r>
              <a:rPr kumimoji="1" lang="ja-JP" altLang="en-US" dirty="0"/>
              <a:t>マーカーを動かすとそれに合わせてキャラクターが動くようにアニメーションをブレンドしています。</a:t>
            </a:r>
            <a:endParaRPr kumimoji="1" lang="en-US" altLang="ja-JP" dirty="0"/>
          </a:p>
          <a:p>
            <a:pPr marL="0" indent="0">
              <a:buNone/>
            </a:pPr>
            <a:r>
              <a:rPr lang="ja-JP" altLang="en-US" dirty="0"/>
              <a:t>ダッシュも同じようにアニメーションのブレンドを行っており、より滑らかに状態が遷移するように組んでいます。</a:t>
            </a:r>
            <a:endParaRPr kumimoji="1" lang="ja-JP" altLang="en-US" dirty="0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778BFF57-ECEC-4F1A-B951-39EB72493D13}"/>
              </a:ext>
            </a:extLst>
          </p:cNvPr>
          <p:cNvSpPr/>
          <p:nvPr/>
        </p:nvSpPr>
        <p:spPr>
          <a:xfrm>
            <a:off x="-241192" y="-492981"/>
            <a:ext cx="12674379" cy="9859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5D60C446-4697-469F-A4CD-6FA48871DC8C}"/>
              </a:ext>
            </a:extLst>
          </p:cNvPr>
          <p:cNvSpPr/>
          <p:nvPr/>
        </p:nvSpPr>
        <p:spPr>
          <a:xfrm>
            <a:off x="-241191" y="6365019"/>
            <a:ext cx="12674379" cy="9859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23348356-1FA3-42CA-9B6B-D5BAF95DFE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1914" y="858105"/>
            <a:ext cx="3365728" cy="1325563"/>
          </a:xfrm>
        </p:spPr>
        <p:txBody>
          <a:bodyPr/>
          <a:lstStyle/>
          <a:p>
            <a:pPr algn="ctr"/>
            <a:r>
              <a:rPr kumimoji="1" lang="ja-JP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プレイヤー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3105777F-F999-4C90-A76A-04E566E3399E}"/>
              </a:ext>
            </a:extLst>
          </p:cNvPr>
          <p:cNvSpPr/>
          <p:nvPr/>
        </p:nvSpPr>
        <p:spPr>
          <a:xfrm>
            <a:off x="-386445" y="628651"/>
            <a:ext cx="12964886" cy="5633532"/>
          </a:xfrm>
          <a:prstGeom prst="rect">
            <a:avLst/>
          </a:prstGeom>
          <a:noFill/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A8C467EA-A1D6-4A1C-86D1-E6EDA08F37C0}"/>
              </a:ext>
            </a:extLst>
          </p:cNvPr>
          <p:cNvSpPr/>
          <p:nvPr/>
        </p:nvSpPr>
        <p:spPr>
          <a:xfrm>
            <a:off x="6761393" y="934419"/>
            <a:ext cx="5255074" cy="50219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ja-JP" alt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ソース画像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8F155AE5-B55B-405B-BD78-09978A8B5EC5}"/>
              </a:ext>
            </a:extLst>
          </p:cNvPr>
          <p:cNvSpPr/>
          <p:nvPr/>
        </p:nvSpPr>
        <p:spPr>
          <a:xfrm>
            <a:off x="278944" y="1857375"/>
            <a:ext cx="5151664" cy="3032007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7FBCE9F4-89A8-44B5-843D-E6F90C83382D}"/>
              </a:ext>
            </a:extLst>
          </p:cNvPr>
          <p:cNvCxnSpPr>
            <a:stCxn id="7" idx="0"/>
            <a:endCxn id="7" idx="2"/>
          </p:cNvCxnSpPr>
          <p:nvPr/>
        </p:nvCxnSpPr>
        <p:spPr>
          <a:xfrm>
            <a:off x="6095998" y="628651"/>
            <a:ext cx="0" cy="56335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30329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97F7CE79-3D71-467C-AC74-45DEF422C673}"/>
              </a:ext>
            </a:extLst>
          </p:cNvPr>
          <p:cNvSpPr/>
          <p:nvPr/>
        </p:nvSpPr>
        <p:spPr>
          <a:xfrm>
            <a:off x="320280" y="2419350"/>
            <a:ext cx="5566170" cy="910101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A1E4A6D-1441-465C-AA41-464DBA7F50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0280" y="1774434"/>
            <a:ext cx="544234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sz="2000" dirty="0"/>
              <a:t>敵には順路型と自由型の</a:t>
            </a:r>
            <a:r>
              <a:rPr lang="en-US" altLang="ja-JP" sz="2000" dirty="0"/>
              <a:t>2</a:t>
            </a:r>
            <a:r>
              <a:rPr lang="ja-JP" altLang="en-US" sz="2000" dirty="0"/>
              <a:t>種類の巡回をするものを用意しています。</a:t>
            </a:r>
            <a:endParaRPr lang="en-US" altLang="ja-JP" sz="2000" dirty="0"/>
          </a:p>
          <a:p>
            <a:pPr marL="0" indent="0">
              <a:buNone/>
            </a:pPr>
            <a:r>
              <a:rPr lang="ja-JP" altLang="en-US" sz="2000" dirty="0"/>
              <a:t>順路型は、おかれたマーカーの順番にそのマーカーの位置へ移動しながら巡回するものです。</a:t>
            </a:r>
            <a:endParaRPr lang="en-US" altLang="ja-JP" sz="2000" dirty="0"/>
          </a:p>
          <a:p>
            <a:pPr marL="0" indent="0">
              <a:buNone/>
            </a:pPr>
            <a:r>
              <a:rPr lang="ja-JP" altLang="en-US" sz="2000" dirty="0"/>
              <a:t>自由形は、自分の周囲の決められた</a:t>
            </a:r>
            <a:endParaRPr lang="en-US" altLang="ja-JP" sz="2000" dirty="0"/>
          </a:p>
          <a:p>
            <a:pPr marL="0" indent="0">
              <a:buNone/>
            </a:pPr>
            <a:r>
              <a:rPr lang="ja-JP" altLang="en-US" sz="2000" dirty="0"/>
              <a:t>範囲内に目標を設定し、</a:t>
            </a:r>
            <a:endParaRPr lang="en-US" altLang="ja-JP" sz="2000" dirty="0"/>
          </a:p>
          <a:p>
            <a:pPr marL="0" indent="0">
              <a:buNone/>
            </a:pPr>
            <a:r>
              <a:rPr lang="ja-JP" altLang="en-US" sz="2000" dirty="0"/>
              <a:t>その目標に移動するものです。</a:t>
            </a:r>
            <a:endParaRPr lang="en-US" altLang="ja-JP" sz="2000" dirty="0"/>
          </a:p>
          <a:p>
            <a:pPr marL="0" indent="0">
              <a:buNone/>
            </a:pPr>
            <a:r>
              <a:rPr lang="ja-JP" altLang="en-US" sz="2000" dirty="0"/>
              <a:t>どちらの敵もプレイヤーを発見すると</a:t>
            </a:r>
            <a:endParaRPr lang="en-US" altLang="ja-JP" sz="2000" dirty="0"/>
          </a:p>
          <a:p>
            <a:pPr marL="0" indent="0">
              <a:buNone/>
            </a:pPr>
            <a:r>
              <a:rPr lang="ja-JP" altLang="en-US" sz="2000" dirty="0"/>
              <a:t>追いかけてきますが、</a:t>
            </a:r>
            <a:endParaRPr lang="en-US" altLang="ja-JP" sz="2000" dirty="0"/>
          </a:p>
          <a:p>
            <a:pPr marL="0" indent="0">
              <a:buNone/>
            </a:pPr>
            <a:r>
              <a:rPr lang="ja-JP" altLang="en-US" sz="2000" dirty="0"/>
              <a:t>見失って一定時間経つと、元の動作に戻るように作っています。</a:t>
            </a:r>
            <a:endParaRPr lang="en-US" altLang="ja-JP" sz="2000" dirty="0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778BFF57-ECEC-4F1A-B951-39EB72493D13}"/>
              </a:ext>
            </a:extLst>
          </p:cNvPr>
          <p:cNvSpPr/>
          <p:nvPr/>
        </p:nvSpPr>
        <p:spPr>
          <a:xfrm>
            <a:off x="-241192" y="-492981"/>
            <a:ext cx="12674379" cy="9859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5D60C446-4697-469F-A4CD-6FA48871DC8C}"/>
              </a:ext>
            </a:extLst>
          </p:cNvPr>
          <p:cNvSpPr/>
          <p:nvPr/>
        </p:nvSpPr>
        <p:spPr>
          <a:xfrm>
            <a:off x="-241191" y="6365019"/>
            <a:ext cx="12674379" cy="9859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23348356-1FA3-42CA-9B6B-D5BAF95DFE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7060" y="858105"/>
            <a:ext cx="2655435" cy="1325563"/>
          </a:xfrm>
        </p:spPr>
        <p:txBody>
          <a:bodyPr>
            <a:normAutofit/>
          </a:bodyPr>
          <a:lstStyle/>
          <a:p>
            <a:pPr algn="ctr"/>
            <a:r>
              <a:rPr kumimoji="1" lang="ja-JP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敵の挙動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3105777F-F999-4C90-A76A-04E566E3399E}"/>
              </a:ext>
            </a:extLst>
          </p:cNvPr>
          <p:cNvSpPr/>
          <p:nvPr/>
        </p:nvSpPr>
        <p:spPr>
          <a:xfrm>
            <a:off x="-386445" y="628651"/>
            <a:ext cx="12964886" cy="5633532"/>
          </a:xfrm>
          <a:prstGeom prst="rect">
            <a:avLst/>
          </a:prstGeom>
          <a:noFill/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A8C467EA-A1D6-4A1C-86D1-E6EDA08F37C0}"/>
              </a:ext>
            </a:extLst>
          </p:cNvPr>
          <p:cNvSpPr/>
          <p:nvPr/>
        </p:nvSpPr>
        <p:spPr>
          <a:xfrm>
            <a:off x="6761393" y="934419"/>
            <a:ext cx="5255074" cy="50219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ja-JP" alt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ソース画像</a:t>
            </a: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8EB2081F-CFC1-4E43-BBC8-CD6FB01A368D}"/>
              </a:ext>
            </a:extLst>
          </p:cNvPr>
          <p:cNvSpPr/>
          <p:nvPr/>
        </p:nvSpPr>
        <p:spPr>
          <a:xfrm>
            <a:off x="320280" y="3429000"/>
            <a:ext cx="5566170" cy="1046234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A397158B-2187-433E-8AC9-E204DE40A9F7}"/>
              </a:ext>
            </a:extLst>
          </p:cNvPr>
          <p:cNvCxnSpPr>
            <a:stCxn id="7" idx="0"/>
            <a:endCxn id="7" idx="2"/>
          </p:cNvCxnSpPr>
          <p:nvPr/>
        </p:nvCxnSpPr>
        <p:spPr>
          <a:xfrm>
            <a:off x="6095998" y="628651"/>
            <a:ext cx="0" cy="56335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97591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A1E4A6D-1441-465C-AA41-464DBA7F50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8945" y="1910845"/>
            <a:ext cx="5151664" cy="4351338"/>
          </a:xfrm>
        </p:spPr>
        <p:txBody>
          <a:bodyPr/>
          <a:lstStyle/>
          <a:p>
            <a:pPr marL="0" indent="0">
              <a:buNone/>
            </a:pPr>
            <a:r>
              <a:rPr lang="ja-JP" altLang="en-US" sz="2000" dirty="0"/>
              <a:t>よく</a:t>
            </a:r>
            <a:r>
              <a:rPr lang="en-US" altLang="ja-JP" sz="2000" dirty="0"/>
              <a:t>3D</a:t>
            </a:r>
            <a:r>
              <a:rPr lang="ja-JP" altLang="en-US" sz="2000" dirty="0"/>
              <a:t>ゲームで見る、</a:t>
            </a:r>
            <a:endParaRPr lang="en-US" altLang="ja-JP" sz="2000" dirty="0"/>
          </a:p>
          <a:p>
            <a:pPr marL="0" indent="0">
              <a:buNone/>
            </a:pPr>
            <a:r>
              <a:rPr kumimoji="1" lang="ja-JP" altLang="en-US" sz="2000" dirty="0"/>
              <a:t>「段差で足の位置が変わる」</a:t>
            </a:r>
            <a:endParaRPr kumimoji="1" lang="en-US" altLang="ja-JP" sz="2000" dirty="0"/>
          </a:p>
          <a:p>
            <a:pPr marL="0" indent="0">
              <a:buNone/>
            </a:pPr>
            <a:r>
              <a:rPr lang="ja-JP" altLang="en-US" sz="2000" dirty="0"/>
              <a:t>というものを、</a:t>
            </a:r>
            <a:endParaRPr lang="en-US" altLang="ja-JP" sz="2000" dirty="0"/>
          </a:p>
          <a:p>
            <a:pPr marL="0" indent="0">
              <a:buNone/>
            </a:pPr>
            <a:r>
              <a:rPr kumimoji="1" lang="ja-JP" altLang="en-US" sz="2000" dirty="0"/>
              <a:t>気になったので実装してみました。</a:t>
            </a:r>
            <a:endParaRPr kumimoji="1" lang="en-US" altLang="ja-JP" sz="2000" dirty="0"/>
          </a:p>
          <a:p>
            <a:pPr marL="0" indent="0">
              <a:buNone/>
            </a:pPr>
            <a:r>
              <a:rPr lang="ja-JP" altLang="en-US" sz="2000" dirty="0"/>
              <a:t>処理としては、（うんぬんかんぬん）</a:t>
            </a:r>
            <a:endParaRPr lang="en-US" altLang="ja-JP" sz="2000" dirty="0"/>
          </a:p>
          <a:p>
            <a:pPr marL="0" indent="0">
              <a:buNone/>
            </a:pPr>
            <a:endParaRPr lang="en-US" altLang="ja-JP" sz="2000" dirty="0"/>
          </a:p>
          <a:p>
            <a:pPr marL="0" indent="0">
              <a:buNone/>
            </a:pPr>
            <a:endParaRPr lang="en-US" altLang="ja-JP" sz="2000" dirty="0"/>
          </a:p>
          <a:p>
            <a:pPr marL="0" indent="0">
              <a:buNone/>
            </a:pPr>
            <a:r>
              <a:rPr lang="ja-JP" altLang="en-US" sz="2000" dirty="0"/>
              <a:t>これにより、両足が段差でそれぞれの</a:t>
            </a:r>
            <a:endParaRPr lang="en-US" altLang="ja-JP" sz="2000" dirty="0"/>
          </a:p>
          <a:p>
            <a:pPr marL="0" indent="0">
              <a:buNone/>
            </a:pPr>
            <a:r>
              <a:rPr lang="ja-JP" altLang="en-US" sz="2000" dirty="0"/>
              <a:t>接地面に違和感なく着地させることが</a:t>
            </a:r>
            <a:endParaRPr lang="en-US" altLang="ja-JP" sz="2000" dirty="0"/>
          </a:p>
          <a:p>
            <a:pPr marL="0" indent="0">
              <a:buNone/>
            </a:pPr>
            <a:r>
              <a:rPr lang="ja-JP" altLang="en-US" sz="2000" dirty="0"/>
              <a:t>できました。</a:t>
            </a:r>
            <a:r>
              <a:rPr lang="en-US" altLang="ja-JP" sz="2000" dirty="0"/>
              <a:t>(</a:t>
            </a:r>
            <a:r>
              <a:rPr lang="ja-JP" altLang="en-US" sz="2000" dirty="0"/>
              <a:t>処理の内容は仮置き</a:t>
            </a:r>
            <a:r>
              <a:rPr lang="en-US" altLang="ja-JP" sz="2000" dirty="0"/>
              <a:t>)</a:t>
            </a:r>
          </a:p>
          <a:p>
            <a:pPr marL="0" indent="0">
              <a:buNone/>
            </a:pPr>
            <a:endParaRPr kumimoji="1" lang="ja-JP" altLang="en-US" dirty="0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778BFF57-ECEC-4F1A-B951-39EB72493D13}"/>
              </a:ext>
            </a:extLst>
          </p:cNvPr>
          <p:cNvSpPr/>
          <p:nvPr/>
        </p:nvSpPr>
        <p:spPr>
          <a:xfrm>
            <a:off x="-241192" y="-492981"/>
            <a:ext cx="12674379" cy="9859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5D60C446-4697-469F-A4CD-6FA48871DC8C}"/>
              </a:ext>
            </a:extLst>
          </p:cNvPr>
          <p:cNvSpPr/>
          <p:nvPr/>
        </p:nvSpPr>
        <p:spPr>
          <a:xfrm>
            <a:off x="-241191" y="6365019"/>
            <a:ext cx="12674379" cy="9859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23348356-1FA3-42CA-9B6B-D5BAF95DFE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0427" y="753330"/>
            <a:ext cx="2088697" cy="1325563"/>
          </a:xfrm>
        </p:spPr>
        <p:txBody>
          <a:bodyPr/>
          <a:lstStyle/>
          <a:p>
            <a:pPr algn="ctr"/>
            <a:r>
              <a:rPr kumimoji="1" lang="ja-JP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足回り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3105777F-F999-4C90-A76A-04E566E3399E}"/>
              </a:ext>
            </a:extLst>
          </p:cNvPr>
          <p:cNvSpPr/>
          <p:nvPr/>
        </p:nvSpPr>
        <p:spPr>
          <a:xfrm>
            <a:off x="-386445" y="628651"/>
            <a:ext cx="12964886" cy="5633532"/>
          </a:xfrm>
          <a:prstGeom prst="rect">
            <a:avLst/>
          </a:prstGeom>
          <a:noFill/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A8C467EA-A1D6-4A1C-86D1-E6EDA08F37C0}"/>
              </a:ext>
            </a:extLst>
          </p:cNvPr>
          <p:cNvSpPr/>
          <p:nvPr/>
        </p:nvSpPr>
        <p:spPr>
          <a:xfrm>
            <a:off x="6761393" y="934419"/>
            <a:ext cx="5255074" cy="50219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ja-JP" alt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ソース画像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48EF92BE-CAF9-410B-919D-67E34E6A37D0}"/>
              </a:ext>
            </a:extLst>
          </p:cNvPr>
          <p:cNvSpPr/>
          <p:nvPr/>
        </p:nvSpPr>
        <p:spPr>
          <a:xfrm>
            <a:off x="278945" y="1845177"/>
            <a:ext cx="5151663" cy="4111238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733BA9EF-E1F9-48D5-8113-0858C0C5EFC9}"/>
              </a:ext>
            </a:extLst>
          </p:cNvPr>
          <p:cNvCxnSpPr>
            <a:stCxn id="7" idx="0"/>
            <a:endCxn id="7" idx="2"/>
          </p:cNvCxnSpPr>
          <p:nvPr/>
        </p:nvCxnSpPr>
        <p:spPr>
          <a:xfrm>
            <a:off x="6095998" y="628651"/>
            <a:ext cx="0" cy="56335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94577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楕円 17">
            <a:extLst>
              <a:ext uri="{FF2B5EF4-FFF2-40B4-BE49-F238E27FC236}">
                <a16:creationId xmlns:a16="http://schemas.microsoft.com/office/drawing/2014/main" id="{3490CA1C-43B5-43EE-8C05-10F406870D1A}"/>
              </a:ext>
            </a:extLst>
          </p:cNvPr>
          <p:cNvSpPr/>
          <p:nvPr/>
        </p:nvSpPr>
        <p:spPr>
          <a:xfrm>
            <a:off x="572243" y="785527"/>
            <a:ext cx="4565070" cy="13099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778BFF57-ECEC-4F1A-B951-39EB72493D13}"/>
              </a:ext>
            </a:extLst>
          </p:cNvPr>
          <p:cNvSpPr/>
          <p:nvPr/>
        </p:nvSpPr>
        <p:spPr>
          <a:xfrm>
            <a:off x="-241192" y="-492981"/>
            <a:ext cx="12674379" cy="9859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5D60C446-4697-469F-A4CD-6FA48871DC8C}"/>
              </a:ext>
            </a:extLst>
          </p:cNvPr>
          <p:cNvSpPr/>
          <p:nvPr/>
        </p:nvSpPr>
        <p:spPr>
          <a:xfrm>
            <a:off x="-241191" y="6365019"/>
            <a:ext cx="12674379" cy="9859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23348356-1FA3-42CA-9B6B-D5BAF95DFE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803" y="858105"/>
            <a:ext cx="4171950" cy="1325563"/>
          </a:xfrm>
        </p:spPr>
        <p:txBody>
          <a:bodyPr/>
          <a:lstStyle/>
          <a:p>
            <a:pPr algn="ctr"/>
            <a:r>
              <a:rPr lang="ja-JP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力を入れた作品</a:t>
            </a:r>
            <a:endParaRPr kumimoji="1" lang="ja-JP" alt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3105777F-F999-4C90-A76A-04E566E3399E}"/>
              </a:ext>
            </a:extLst>
          </p:cNvPr>
          <p:cNvSpPr/>
          <p:nvPr/>
        </p:nvSpPr>
        <p:spPr>
          <a:xfrm>
            <a:off x="-386445" y="628651"/>
            <a:ext cx="12964886" cy="5633532"/>
          </a:xfrm>
          <a:prstGeom prst="rect">
            <a:avLst/>
          </a:prstGeom>
          <a:noFill/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A8C467EA-A1D6-4A1C-86D1-E6EDA08F37C0}"/>
              </a:ext>
            </a:extLst>
          </p:cNvPr>
          <p:cNvSpPr/>
          <p:nvPr/>
        </p:nvSpPr>
        <p:spPr>
          <a:xfrm>
            <a:off x="6761393" y="934419"/>
            <a:ext cx="5255074" cy="50219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ja-JP" alt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画像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7B9399D4-399B-47B5-8730-2184D13E8553}"/>
              </a:ext>
            </a:extLst>
          </p:cNvPr>
          <p:cNvSpPr/>
          <p:nvPr/>
        </p:nvSpPr>
        <p:spPr>
          <a:xfrm>
            <a:off x="768803" y="5104580"/>
            <a:ext cx="29546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/>
              <a:t>URLURLURLURLURLURL</a:t>
            </a:r>
            <a:endParaRPr lang="ja-JP" altLang="en-US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C0AF946D-7894-4357-8BE5-D966BF6F2453}"/>
              </a:ext>
            </a:extLst>
          </p:cNvPr>
          <p:cNvSpPr txBox="1"/>
          <p:nvPr/>
        </p:nvSpPr>
        <p:spPr>
          <a:xfrm>
            <a:off x="709384" y="2413122"/>
            <a:ext cx="429078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3</a:t>
            </a:r>
            <a:r>
              <a:rPr kumimoji="1" lang="ja-JP" altLang="en-US" dirty="0"/>
              <a:t>年次に学内コンテスト用に制作した</a:t>
            </a:r>
            <a:endParaRPr kumimoji="1" lang="en-US" altLang="ja-JP" dirty="0"/>
          </a:p>
          <a:p>
            <a:pPr algn="ctr"/>
            <a:r>
              <a:rPr lang="en-US" altLang="ja-JP" dirty="0"/>
              <a:t>3DFPS</a:t>
            </a:r>
            <a:r>
              <a:rPr lang="ja-JP" altLang="en-US" dirty="0"/>
              <a:t>ゲームです。</a:t>
            </a:r>
            <a:endParaRPr lang="en-US" altLang="ja-JP" dirty="0"/>
          </a:p>
          <a:p>
            <a:pPr algn="ctr"/>
            <a:r>
              <a:rPr lang="ja-JP" altLang="en-US" dirty="0"/>
              <a:t>自分の担当個所は、プレイヤー周りで</a:t>
            </a:r>
            <a:endParaRPr lang="en-US" altLang="ja-JP" dirty="0"/>
          </a:p>
          <a:p>
            <a:pPr algn="ctr"/>
            <a:r>
              <a:rPr lang="ja-JP" altLang="en-US" dirty="0"/>
              <a:t>武器切り替え、飛行処理を</a:t>
            </a:r>
            <a:endParaRPr lang="en-US" altLang="ja-JP" dirty="0"/>
          </a:p>
          <a:p>
            <a:pPr algn="ctr"/>
            <a:r>
              <a:rPr lang="ja-JP" altLang="en-US" dirty="0"/>
              <a:t>担当しています。</a:t>
            </a:r>
            <a:endParaRPr lang="en-US" altLang="ja-JP" dirty="0"/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10FD0E86-F3C4-49A2-817B-01B51A36F828}"/>
              </a:ext>
            </a:extLst>
          </p:cNvPr>
          <p:cNvSpPr/>
          <p:nvPr/>
        </p:nvSpPr>
        <p:spPr>
          <a:xfrm>
            <a:off x="1815070" y="5525330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/>
              <a:t>※</a:t>
            </a:r>
            <a:r>
              <a:rPr lang="ja-JP" altLang="en-US" dirty="0"/>
              <a:t>音が出ます。</a:t>
            </a: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0A9C9D59-186F-433E-83CE-56B11FDDB230}"/>
              </a:ext>
            </a:extLst>
          </p:cNvPr>
          <p:cNvSpPr/>
          <p:nvPr/>
        </p:nvSpPr>
        <p:spPr>
          <a:xfrm>
            <a:off x="709384" y="2413122"/>
            <a:ext cx="4171950" cy="1754326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39C247FA-B5AE-45C3-A8F9-6FEB5600DD99}"/>
              </a:ext>
            </a:extLst>
          </p:cNvPr>
          <p:cNvCxnSpPr>
            <a:stCxn id="7" idx="0"/>
            <a:endCxn id="7" idx="2"/>
          </p:cNvCxnSpPr>
          <p:nvPr/>
        </p:nvCxnSpPr>
        <p:spPr>
          <a:xfrm>
            <a:off x="6095998" y="628651"/>
            <a:ext cx="0" cy="56335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4C10E418-A2A7-498F-9738-AEC77EE523A3}"/>
              </a:ext>
            </a:extLst>
          </p:cNvPr>
          <p:cNvSpPr/>
          <p:nvPr/>
        </p:nvSpPr>
        <p:spPr>
          <a:xfrm>
            <a:off x="4368300" y="4722642"/>
            <a:ext cx="1276326" cy="12337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QRQRQRQRQRQRQRQRQRQRQRQR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6703944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778BFF57-ECEC-4F1A-B951-39EB72493D13}"/>
              </a:ext>
            </a:extLst>
          </p:cNvPr>
          <p:cNvSpPr/>
          <p:nvPr/>
        </p:nvSpPr>
        <p:spPr>
          <a:xfrm>
            <a:off x="-241192" y="-492981"/>
            <a:ext cx="12674379" cy="9859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5D60C446-4697-469F-A4CD-6FA48871DC8C}"/>
              </a:ext>
            </a:extLst>
          </p:cNvPr>
          <p:cNvSpPr/>
          <p:nvPr/>
        </p:nvSpPr>
        <p:spPr>
          <a:xfrm>
            <a:off x="-241191" y="6365019"/>
            <a:ext cx="12674379" cy="9859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23348356-1FA3-42CA-9B6B-D5BAF95DFE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7856" y="686906"/>
            <a:ext cx="2980646" cy="774501"/>
          </a:xfrm>
        </p:spPr>
        <p:txBody>
          <a:bodyPr/>
          <a:lstStyle/>
          <a:p>
            <a:pPr algn="ctr"/>
            <a:r>
              <a:rPr lang="ja-JP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飛行処理</a:t>
            </a:r>
            <a:endParaRPr kumimoji="1" lang="ja-JP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3105777F-F999-4C90-A76A-04E566E3399E}"/>
              </a:ext>
            </a:extLst>
          </p:cNvPr>
          <p:cNvSpPr/>
          <p:nvPr/>
        </p:nvSpPr>
        <p:spPr>
          <a:xfrm>
            <a:off x="-386445" y="628651"/>
            <a:ext cx="12964886" cy="5633532"/>
          </a:xfrm>
          <a:prstGeom prst="rect">
            <a:avLst/>
          </a:prstGeom>
          <a:noFill/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A8C467EA-A1D6-4A1C-86D1-E6EDA08F37C0}"/>
              </a:ext>
            </a:extLst>
          </p:cNvPr>
          <p:cNvSpPr/>
          <p:nvPr/>
        </p:nvSpPr>
        <p:spPr>
          <a:xfrm>
            <a:off x="6761393" y="934419"/>
            <a:ext cx="5255074" cy="50219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5199A088-48E9-409E-B466-15172AC2F3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1393" y="1082270"/>
            <a:ext cx="5255074" cy="2317599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65AA2549-8082-4E3E-B483-AE78B5E32F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5518" y="3605983"/>
            <a:ext cx="5250949" cy="2199836"/>
          </a:xfrm>
          <a:prstGeom prst="rect">
            <a:avLst/>
          </a:prstGeom>
        </p:spPr>
      </p:pic>
      <p:sp>
        <p:nvSpPr>
          <p:cNvPr id="15" name="フローチャート: 結合子 14">
            <a:extLst>
              <a:ext uri="{FF2B5EF4-FFF2-40B4-BE49-F238E27FC236}">
                <a16:creationId xmlns:a16="http://schemas.microsoft.com/office/drawing/2014/main" id="{3F2BFD95-B8EF-4F06-AE8E-985764066585}"/>
              </a:ext>
            </a:extLst>
          </p:cNvPr>
          <p:cNvSpPr/>
          <p:nvPr/>
        </p:nvSpPr>
        <p:spPr>
          <a:xfrm>
            <a:off x="6106322" y="2012469"/>
            <a:ext cx="457200" cy="457200"/>
          </a:xfrm>
          <a:prstGeom prst="flowChartConnec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フローチャート: 結合子 15">
            <a:extLst>
              <a:ext uri="{FF2B5EF4-FFF2-40B4-BE49-F238E27FC236}">
                <a16:creationId xmlns:a16="http://schemas.microsoft.com/office/drawing/2014/main" id="{C70CA155-3EA0-4047-9D6E-E2C6E93366B3}"/>
              </a:ext>
            </a:extLst>
          </p:cNvPr>
          <p:cNvSpPr/>
          <p:nvPr/>
        </p:nvSpPr>
        <p:spPr>
          <a:xfrm>
            <a:off x="6106322" y="4477301"/>
            <a:ext cx="457200" cy="457200"/>
          </a:xfrm>
          <a:prstGeom prst="flowChartConnector">
            <a:avLst/>
          </a:prstGeom>
          <a:solidFill>
            <a:srgbClr val="92D05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1EBDCFBD-1F2A-4845-93D7-900333C4F525}"/>
              </a:ext>
            </a:extLst>
          </p:cNvPr>
          <p:cNvSpPr/>
          <p:nvPr/>
        </p:nvSpPr>
        <p:spPr>
          <a:xfrm>
            <a:off x="257175" y="1368544"/>
            <a:ext cx="5202008" cy="2031325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64604260-B2AA-4DBF-B86A-0ABB697EE050}"/>
              </a:ext>
            </a:extLst>
          </p:cNvPr>
          <p:cNvSpPr txBox="1"/>
          <p:nvPr/>
        </p:nvSpPr>
        <p:spPr>
          <a:xfrm>
            <a:off x="314325" y="1370529"/>
            <a:ext cx="514485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飛行状態に移行させるための処理です。</a:t>
            </a:r>
            <a:endParaRPr kumimoji="1" lang="en-US" altLang="ja-JP" dirty="0"/>
          </a:p>
          <a:p>
            <a:r>
              <a:rPr kumimoji="1" lang="ja-JP" altLang="en-US" dirty="0"/>
              <a:t>プレイヤーから現在の状態を取得し</a:t>
            </a:r>
            <a:endParaRPr kumimoji="1" lang="en-US" altLang="ja-JP" dirty="0"/>
          </a:p>
          <a:p>
            <a:r>
              <a:rPr lang="ja-JP" altLang="en-US" dirty="0"/>
              <a:t>ブランチします。</a:t>
            </a:r>
            <a:endParaRPr lang="en-US" altLang="ja-JP" dirty="0"/>
          </a:p>
          <a:p>
            <a:r>
              <a:rPr kumimoji="1" lang="ja-JP" altLang="en-US" dirty="0"/>
              <a:t>この時、着地状態か落下状態かを判定します。</a:t>
            </a:r>
            <a:endParaRPr kumimoji="1" lang="en-US" altLang="ja-JP" dirty="0"/>
          </a:p>
          <a:p>
            <a:r>
              <a:rPr lang="ja-JP" altLang="en-US" dirty="0"/>
              <a:t>ジャンプボタンを押したとき、着地しているなら通常のジャンプを、落下状態なら飛行状態に移行させるように設計しています。</a:t>
            </a:r>
            <a:endParaRPr kumimoji="1" lang="en-US" altLang="ja-JP" dirty="0"/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A2FA84EA-70E2-4E4A-9FBD-5277D8E1DA84}"/>
              </a:ext>
            </a:extLst>
          </p:cNvPr>
          <p:cNvSpPr/>
          <p:nvPr/>
        </p:nvSpPr>
        <p:spPr>
          <a:xfrm>
            <a:off x="253209" y="3860537"/>
            <a:ext cx="5202008" cy="2031325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DB841767-DFF1-45BD-AFF2-AF0A6E392D1C}"/>
              </a:ext>
            </a:extLst>
          </p:cNvPr>
          <p:cNvSpPr txBox="1"/>
          <p:nvPr/>
        </p:nvSpPr>
        <p:spPr>
          <a:xfrm>
            <a:off x="314324" y="3860537"/>
            <a:ext cx="511628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飛行状態時の処理です。</a:t>
            </a:r>
            <a:endParaRPr lang="en-US" altLang="ja-JP" dirty="0"/>
          </a:p>
          <a:p>
            <a:r>
              <a:rPr lang="ja-JP" altLang="en-US" dirty="0"/>
              <a:t>飛行状態では、エネルギーを使用して飛ぶという設定があったので、</a:t>
            </a:r>
            <a:endParaRPr lang="en-US" altLang="ja-JP" dirty="0"/>
          </a:p>
          <a:p>
            <a:r>
              <a:rPr lang="ja-JP" altLang="en-US" dirty="0"/>
              <a:t>エネルギーの現在値を取得し、ジャンプボタンを押している間は常に減算し</a:t>
            </a:r>
            <a:endParaRPr lang="en-US" altLang="ja-JP" dirty="0"/>
          </a:p>
          <a:p>
            <a:r>
              <a:rPr lang="en-US" altLang="ja-JP" dirty="0"/>
              <a:t>0</a:t>
            </a:r>
            <a:r>
              <a:rPr lang="ja-JP" altLang="en-US" dirty="0"/>
              <a:t>になるとジャンプをロックし</a:t>
            </a:r>
            <a:endParaRPr lang="en-US" altLang="ja-JP" dirty="0"/>
          </a:p>
          <a:p>
            <a:r>
              <a:rPr lang="ja-JP" altLang="en-US" dirty="0"/>
              <a:t>着地させるというものです。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8285833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7CEB6BB-F924-475D-8E06-BD8BAAA1AF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596242"/>
            <a:ext cx="9144000" cy="1681163"/>
          </a:xfrm>
        </p:spPr>
        <p:txBody>
          <a:bodyPr>
            <a:normAutofit/>
          </a:bodyPr>
          <a:lstStyle/>
          <a:p>
            <a:r>
              <a:rPr kumimoji="1" lang="ja-JP" altLang="en-US" sz="9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授業作品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15065325-A33D-487A-B7F5-4E09BED50FB5}"/>
              </a:ext>
            </a:extLst>
          </p:cNvPr>
          <p:cNvSpPr/>
          <p:nvPr/>
        </p:nvSpPr>
        <p:spPr>
          <a:xfrm>
            <a:off x="-166978" y="-473103"/>
            <a:ext cx="12714135" cy="9462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71B99CB9-A9D6-4963-A7A4-23970D43A979}"/>
              </a:ext>
            </a:extLst>
          </p:cNvPr>
          <p:cNvSpPr/>
          <p:nvPr/>
        </p:nvSpPr>
        <p:spPr>
          <a:xfrm>
            <a:off x="-166977" y="6384897"/>
            <a:ext cx="12714135" cy="9462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E392175F-0053-4132-AB12-F2D0FB6E088B}"/>
              </a:ext>
            </a:extLst>
          </p:cNvPr>
          <p:cNvSpPr/>
          <p:nvPr/>
        </p:nvSpPr>
        <p:spPr>
          <a:xfrm>
            <a:off x="-292354" y="734786"/>
            <a:ext cx="12964886" cy="5404077"/>
          </a:xfrm>
          <a:prstGeom prst="rect">
            <a:avLst/>
          </a:prstGeom>
          <a:noFill/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960696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B42B2283-B064-460F-834A-E3C657FF293F}"/>
              </a:ext>
            </a:extLst>
          </p:cNvPr>
          <p:cNvSpPr/>
          <p:nvPr/>
        </p:nvSpPr>
        <p:spPr>
          <a:xfrm>
            <a:off x="7011247" y="3657600"/>
            <a:ext cx="4506623" cy="2637064"/>
          </a:xfrm>
          <a:prstGeom prst="rect">
            <a:avLst/>
          </a:prstGeom>
          <a:solidFill>
            <a:schemeClr val="accent1">
              <a:alpha val="50000"/>
            </a:schemeClr>
          </a:solidFill>
          <a:ln w="28575"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96EF8B58-51DB-4127-9C12-8C4D5BACD6DC}"/>
              </a:ext>
            </a:extLst>
          </p:cNvPr>
          <p:cNvSpPr/>
          <p:nvPr/>
        </p:nvSpPr>
        <p:spPr>
          <a:xfrm>
            <a:off x="528805" y="3657600"/>
            <a:ext cx="4506623" cy="2637064"/>
          </a:xfrm>
          <a:prstGeom prst="rect">
            <a:avLst/>
          </a:prstGeom>
          <a:solidFill>
            <a:schemeClr val="accent1">
              <a:alpha val="50000"/>
            </a:schemeClr>
          </a:solidFill>
          <a:ln w="28575"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778BFF57-ECEC-4F1A-B951-39EB72493D13}"/>
              </a:ext>
            </a:extLst>
          </p:cNvPr>
          <p:cNvSpPr/>
          <p:nvPr/>
        </p:nvSpPr>
        <p:spPr>
          <a:xfrm>
            <a:off x="-241191" y="-229357"/>
            <a:ext cx="12674379" cy="9859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5D60C446-4697-469F-A4CD-6FA48871DC8C}"/>
              </a:ext>
            </a:extLst>
          </p:cNvPr>
          <p:cNvSpPr/>
          <p:nvPr/>
        </p:nvSpPr>
        <p:spPr>
          <a:xfrm>
            <a:off x="-241191" y="6583943"/>
            <a:ext cx="12674379" cy="9859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3105777F-F999-4C90-A76A-04E566E3399E}"/>
              </a:ext>
            </a:extLst>
          </p:cNvPr>
          <p:cNvSpPr/>
          <p:nvPr/>
        </p:nvSpPr>
        <p:spPr>
          <a:xfrm>
            <a:off x="-386446" y="858105"/>
            <a:ext cx="12964886" cy="5611538"/>
          </a:xfrm>
          <a:prstGeom prst="rect">
            <a:avLst/>
          </a:prstGeom>
          <a:noFill/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A8C467EA-A1D6-4A1C-86D1-E6EDA08F37C0}"/>
              </a:ext>
            </a:extLst>
          </p:cNvPr>
          <p:cNvSpPr/>
          <p:nvPr/>
        </p:nvSpPr>
        <p:spPr>
          <a:xfrm>
            <a:off x="7011249" y="1037527"/>
            <a:ext cx="4506686" cy="23914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ja-JP" alt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画像</a:t>
            </a:r>
          </a:p>
        </p:txBody>
      </p:sp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BBB5F980-CDFE-48F4-8166-DE5C87CCBA05}"/>
              </a:ext>
            </a:extLst>
          </p:cNvPr>
          <p:cNvCxnSpPr>
            <a:cxnSpLocks/>
            <a:stCxn id="7" idx="0"/>
          </p:cNvCxnSpPr>
          <p:nvPr/>
        </p:nvCxnSpPr>
        <p:spPr>
          <a:xfrm>
            <a:off x="6095997" y="858105"/>
            <a:ext cx="0" cy="56488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B5813BE4-633A-4543-B6DF-A36FC79572E1}"/>
              </a:ext>
            </a:extLst>
          </p:cNvPr>
          <p:cNvSpPr/>
          <p:nvPr/>
        </p:nvSpPr>
        <p:spPr>
          <a:xfrm>
            <a:off x="528805" y="1037526"/>
            <a:ext cx="4506686" cy="23914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ja-JP" alt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画像</a:t>
            </a: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83A77BA6-4275-4C57-9B90-202FF0E7B7D1}"/>
              </a:ext>
            </a:extLst>
          </p:cNvPr>
          <p:cNvSpPr txBox="1"/>
          <p:nvPr/>
        </p:nvSpPr>
        <p:spPr>
          <a:xfrm>
            <a:off x="636722" y="3876094"/>
            <a:ext cx="429078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/>
              <a:t>1</a:t>
            </a:r>
            <a:r>
              <a:rPr lang="ja-JP" altLang="en-US" dirty="0"/>
              <a:t>年次の最初に作った</a:t>
            </a:r>
            <a:endParaRPr lang="en-US" altLang="ja-JP" dirty="0"/>
          </a:p>
          <a:p>
            <a:pPr algn="ctr"/>
            <a:r>
              <a:rPr lang="ja-JP" altLang="en-US" dirty="0"/>
              <a:t>初めてのプログラム作品です。</a:t>
            </a:r>
            <a:endParaRPr lang="en-US" altLang="ja-JP" dirty="0"/>
          </a:p>
          <a:p>
            <a:pPr algn="ctr"/>
            <a:r>
              <a:rPr lang="ja-JP" altLang="en-US" dirty="0"/>
              <a:t>自機が上下左右に動き</a:t>
            </a:r>
            <a:endParaRPr lang="en-US" altLang="ja-JP" dirty="0"/>
          </a:p>
          <a:p>
            <a:pPr algn="ctr"/>
            <a:r>
              <a:rPr lang="ja-JP" altLang="en-US" dirty="0"/>
              <a:t>敵が画面上のランダムな位置から</a:t>
            </a:r>
            <a:endParaRPr lang="en-US" altLang="ja-JP" dirty="0"/>
          </a:p>
          <a:p>
            <a:pPr algn="ctr"/>
            <a:r>
              <a:rPr lang="ja-JP" altLang="en-US" dirty="0"/>
              <a:t>降りてくるというものです。</a:t>
            </a:r>
            <a:endParaRPr lang="en-US" altLang="ja-JP" dirty="0"/>
          </a:p>
          <a:p>
            <a:endParaRPr kumimoji="1" lang="en-US" altLang="ja-JP" dirty="0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AEAE1309-1E87-4FE1-8870-3CBCF72EAB89}"/>
              </a:ext>
            </a:extLst>
          </p:cNvPr>
          <p:cNvSpPr txBox="1"/>
          <p:nvPr/>
        </p:nvSpPr>
        <p:spPr>
          <a:xfrm>
            <a:off x="7094717" y="3876094"/>
            <a:ext cx="43396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/>
              <a:t>１年次の２作品目</a:t>
            </a:r>
            <a:endParaRPr kumimoji="1" lang="en-US" altLang="ja-JP" dirty="0"/>
          </a:p>
          <a:p>
            <a:pPr algn="ctr"/>
            <a:r>
              <a:rPr lang="ja-JP" altLang="en-US" dirty="0"/>
              <a:t>インベーダーゲームです。</a:t>
            </a:r>
            <a:endParaRPr lang="en-US" altLang="ja-JP" dirty="0"/>
          </a:p>
          <a:p>
            <a:pPr algn="ctr"/>
            <a:r>
              <a:rPr lang="ja-JP" altLang="en-US" dirty="0"/>
              <a:t>配列を使って敵を制御する</a:t>
            </a:r>
            <a:endParaRPr lang="en-US" altLang="ja-JP" dirty="0"/>
          </a:p>
          <a:p>
            <a:pPr algn="ctr"/>
            <a:r>
              <a:rPr kumimoji="1" lang="ja-JP" altLang="en-US" dirty="0"/>
              <a:t>ということを習いました。</a:t>
            </a:r>
            <a:endParaRPr kumimoji="1" lang="en-US" altLang="ja-JP" dirty="0"/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BF62372B-B639-4B40-AF4A-CEA1B62DD4DF}"/>
              </a:ext>
            </a:extLst>
          </p:cNvPr>
          <p:cNvSpPr/>
          <p:nvPr/>
        </p:nvSpPr>
        <p:spPr>
          <a:xfrm>
            <a:off x="4964918" y="-65225"/>
            <a:ext cx="2262158" cy="92333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54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１年次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85A33C5F-F567-4306-94A7-44C3E8257D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396" y="1146725"/>
            <a:ext cx="2892878" cy="2173075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5E97B7F9-0559-4988-BEE8-769A2D3F25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0048" y="1146724"/>
            <a:ext cx="2887711" cy="217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0498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267</TotalTime>
  <Words>1011</Words>
  <Application>Microsoft Office PowerPoint</Application>
  <PresentationFormat>ワイド画面</PresentationFormat>
  <Paragraphs>170</Paragraphs>
  <Slides>19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19</vt:i4>
      </vt:variant>
    </vt:vector>
  </HeadingPairs>
  <TitlesOfParts>
    <vt:vector size="23" baseType="lpstr">
      <vt:lpstr>游ゴシック</vt:lpstr>
      <vt:lpstr>游ゴシック Light</vt:lpstr>
      <vt:lpstr>Arial</vt:lpstr>
      <vt:lpstr>Office テーマ</vt:lpstr>
      <vt:lpstr>P O R T F O L I O</vt:lpstr>
      <vt:lpstr>力を入れた作品</vt:lpstr>
      <vt:lpstr>プレイヤー</vt:lpstr>
      <vt:lpstr>敵の挙動</vt:lpstr>
      <vt:lpstr>足回り</vt:lpstr>
      <vt:lpstr>力を入れた作品</vt:lpstr>
      <vt:lpstr>飛行処理</vt:lpstr>
      <vt:lpstr>授業作品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数学作品</vt:lpstr>
      <vt:lpstr>PowerPoint プレゼンテーション</vt:lpstr>
      <vt:lpstr>PowerPoint プレゼンテーション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PORTFOLIO</dc:title>
  <dc:creator>秋山　裕</dc:creator>
  <cp:lastModifiedBy>秋山　裕</cp:lastModifiedBy>
  <cp:revision>28</cp:revision>
  <dcterms:created xsi:type="dcterms:W3CDTF">2021-12-06T05:55:58Z</dcterms:created>
  <dcterms:modified xsi:type="dcterms:W3CDTF">2021-12-07T05:12:19Z</dcterms:modified>
</cp:coreProperties>
</file>